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6858000" cx="12192000"/>
  <p:notesSz cx="6858000" cy="9144000"/>
  <p:embeddedFontLs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70">
          <p15:clr>
            <a:srgbClr val="A4A3A4"/>
          </p15:clr>
        </p15:guide>
        <p15:guide id="2" pos="325">
          <p15:clr>
            <a:srgbClr val="A4A3A4"/>
          </p15:clr>
        </p15:guide>
        <p15:guide id="3" pos="7401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4020">
          <p15:clr>
            <a:srgbClr val="A4A3A4"/>
          </p15:clr>
        </p15:guide>
      </p15:sldGuideLst>
    </p:ext>
    <p:ext uri="GoogleSlidesCustomDataVersion2">
      <go:slidesCustomData xmlns:go="http://customooxmlschemas.google.com/" r:id="rId78" roundtripDataSignature="AMtx7mhimWK5+5qKv5Ey5p58yjYu20KQ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D56AC4-EC4A-4279-9DC7-1345C9C140F8}">
  <a:tblStyle styleId="{5AD56AC4-EC4A-4279-9DC7-1345C9C140F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0" orient="horz"/>
        <p:guide pos="325"/>
        <p:guide pos="7401"/>
        <p:guide pos="3840"/>
        <p:guide pos="40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Mono-bold.fntdata"/><Relationship Id="rId30" Type="http://schemas.openxmlformats.org/officeDocument/2006/relationships/slide" Target="slides/slide24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970487c8e_5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6970487c8e_5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98dbc5f22_5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698dbc5f22_56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98dbc5f22_5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698dbc5f22_56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98dbc5f22_5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698dbc5f22_56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98dbc5f22_5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698dbc5f22_56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98dbc5f22_5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414" name="Google Shape;414;g3698dbc5f22_56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970487c8e_5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6970487c8e_52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98dbc5f22_1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450" name="Google Shape;450;g3698dbc5f22_12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98dbc5f22_1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468" name="Google Shape;468;g3698dbc5f22_12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98dbc5f22_5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486" name="Google Shape;486;g3698dbc5f22_5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98dbc5f22_5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04" name="Google Shape;504;g3698dbc5f22_56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98dbc5f22_56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22" name="Google Shape;522;g3698dbc5f22_56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98dbc5f22_56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40" name="Google Shape;540;g3698dbc5f22_56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98dbc5f22_56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58" name="Google Shape;558;g3698dbc5f22_56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98dbc5f22_56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76" name="Google Shape;576;g3698dbc5f22_56_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98dbc5f22_1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594" name="Google Shape;594;g3698dbc5f22_1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98dbc5f22_4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611" name="Google Shape;611;g3698dbc5f22_46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98dbc5f22_46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628" name="Google Shape;628;g3698dbc5f22_46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698dbc5f22_46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647" name="Google Shape;647;g3698dbc5f22_46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98dbc5f22_46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664" name="Google Shape;664;g3698dbc5f22_46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698dbc5f22_46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682" name="Google Shape;682;g3698dbc5f22_46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698dbc5f22_46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700" name="Google Shape;700;g3698dbc5f22_46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98dbc5f22_46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어떤 이벤트(토픽 구독 콜백 호출)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코드 블록</a:t>
            </a:r>
            <a:r>
              <a:rPr lang="ko-KR">
                <a:solidFill>
                  <a:schemeClr val="dk1"/>
                </a:solidFill>
              </a:rPr>
              <a:t> → </a:t>
            </a:r>
            <a:r>
              <a:rPr b="1" lang="ko-KR">
                <a:solidFill>
                  <a:schemeClr val="dk1"/>
                </a:solidFill>
              </a:rPr>
              <a:t>어떤 동작</a:t>
            </a:r>
            <a:r>
              <a:rPr lang="ko-KR">
                <a:solidFill>
                  <a:schemeClr val="dk1"/>
                </a:solidFill>
              </a:rPr>
              <a:t> 순</a:t>
            </a:r>
            <a:endParaRPr/>
          </a:p>
        </p:txBody>
      </p:sp>
      <p:sp>
        <p:nvSpPr>
          <p:cNvPr id="717" name="Google Shape;717;g3698dbc5f22_46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98dbc5f2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 단계에서 구독·퍼블리셔·카메라 파라미터를 세팅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698dbc5f22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698dbc5f22_2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698dbc5f22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98dbc5f22_2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698dbc5f22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98dbc5f22_1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698dbc5f22_1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98dbc5f22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698dbc5f22_1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970487c8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36970487c8e_4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970487c8e_5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6970487c8e_52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98dbc5f2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 단계에서 구독·퍼블리셔·카메라 파라미터를 세팅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3698dbc5f22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98dbc5f2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 단계에서 구독·퍼블리셔·카메라 파라미터를 세팅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3698dbc5f22_2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698dbc5f2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 단계에서 구독·퍼블리셔·카메라 파라미터를 세팅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698dbc5f22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6970487c8e_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 단계에서 구독·퍼블리셔·카메라 파라미터를 세팅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6970487c8e_4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6970487c8e_5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6970487c8e_5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698dbc5f22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3698dbc5f22_2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698dbc5f22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698dbc5f22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698dbc5f2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3698dbc5f22_2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698dbc5f22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3698dbc5f22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698dbc5f22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3698dbc5f22_2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698dbc5f22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3698dbc5f22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698dbc5f22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3698dbc5f22_2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6970487c8e_5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초기화</a:t>
            </a:r>
            <a:r>
              <a:rPr lang="ko-KR">
                <a:solidFill>
                  <a:schemeClr val="dk1"/>
                </a:solidFill>
              </a:rPr>
              <a:t>: MoveitControl 서비스 클라이언트 생성 → 준비될 때까지 대기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요청 전송</a:t>
            </a:r>
            <a:r>
              <a:rPr lang="ko-KR">
                <a:solidFill>
                  <a:schemeClr val="dk1"/>
                </a:solidFill>
              </a:rPr>
              <a:t>: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ko-KR">
                <a:solidFill>
                  <a:schemeClr val="dk1"/>
                </a:solidFill>
              </a:rPr>
              <a:t>·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posename</a:t>
            </a:r>
            <a:r>
              <a:rPr lang="ko-KR">
                <a:solidFill>
                  <a:schemeClr val="dk1"/>
                </a:solidFill>
              </a:rPr>
              <a:t> 세팅 → 비동기 호출 → 완료 대기 → 결과 반환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실행 흐름</a:t>
            </a:r>
            <a:r>
              <a:rPr lang="ko-KR">
                <a:solidFill>
                  <a:schemeClr val="dk1"/>
                </a:solidFill>
              </a:rPr>
              <a:t>: 커맨드라인 인자 파싱 → 클라이언트 생성 → 요청 → 응답 로그 → 종료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36970487c8e_5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6970487c8e_5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36970487c8e_5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698dbc5f22_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3698dbc5f22_7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698dbc5f22_7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3698dbc5f22_79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698dbc5f22_7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3698dbc5f22_79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698dbc5f22_7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3698dbc5f22_79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698dbc5f22_7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3698dbc5f22_79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698dbc5f22_32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3698dbc5f22_32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698dbc5f22_32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3698dbc5f22_32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698dbc5f22_2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698dbc5f22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698dbc5f22_2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698dbc5f22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698dbc5f22_2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698dbc5f22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698dbc5f22_56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영상 수신</a:t>
            </a:r>
            <a:r>
              <a:rPr lang="ko-KR">
                <a:solidFill>
                  <a:schemeClr val="dk1"/>
                </a:solidFill>
              </a:rPr>
              <a:t> 시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listener_callback</a:t>
            </a:r>
            <a:r>
              <a:rPr lang="ko-KR">
                <a:solidFill>
                  <a:schemeClr val="dk1"/>
                </a:solidFill>
              </a:rPr>
              <a:t> 작동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>
                <a:solidFill>
                  <a:schemeClr val="dk1"/>
                </a:solidFill>
              </a:rPr>
              <a:t>A) </a:t>
            </a:r>
            <a:r>
              <a:rPr b="1" lang="ko-KR">
                <a:solidFill>
                  <a:schemeClr val="dk1"/>
                </a:solidFill>
              </a:rPr>
              <a:t>디코딩</a:t>
            </a:r>
            <a:r>
              <a:rPr lang="ko-KR">
                <a:solidFill>
                  <a:schemeClr val="dk1"/>
                </a:solidFill>
              </a:rPr>
              <a:t> → B)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detect_markers</a:t>
            </a:r>
            <a:r>
              <a:rPr b="1" lang="ko-KR">
                <a:solidFill>
                  <a:schemeClr val="dk1"/>
                </a:solidFill>
              </a:rPr>
              <a:t> 호출</a:t>
            </a:r>
            <a:r>
              <a:rPr lang="ko-KR">
                <a:solidFill>
                  <a:schemeClr val="dk1"/>
                </a:solidFill>
              </a:rPr>
              <a:t> → C)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b="1" lang="ko-KR">
                <a:solidFill>
                  <a:schemeClr val="dk1"/>
                </a:solidFill>
              </a:rPr>
              <a:t> 발행</a:t>
            </a:r>
            <a:r>
              <a:rPr lang="ko-KR">
                <a:solidFill>
                  <a:schemeClr val="dk1"/>
                </a:solidFill>
              </a:rPr>
              <a:t> → D) </a:t>
            </a:r>
            <a:r>
              <a:rPr b="1" lang="ko-KR">
                <a:solidFill>
                  <a:schemeClr val="dk1"/>
                </a:solidFill>
              </a:rPr>
              <a:t>영상 표시·퍼블리시</a:t>
            </a:r>
            <a:br>
              <a:rPr b="1" lang="ko-K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네 단계만 이해하시면, 이 노드가 </a:t>
            </a:r>
            <a:r>
              <a:rPr b="1" lang="ko-KR">
                <a:solidFill>
                  <a:schemeClr val="dk1"/>
                </a:solidFill>
              </a:rPr>
              <a:t>이미지를 받아 ArUco 마커를 검출·포즈 추정</a:t>
            </a:r>
            <a:r>
              <a:rPr lang="ko-KR">
                <a:solidFill>
                  <a:schemeClr val="dk1"/>
                </a:solidFill>
              </a:rPr>
              <a:t>하고 </a:t>
            </a:r>
            <a:r>
              <a:rPr b="1" lang="ko-KR">
                <a:solidFill>
                  <a:schemeClr val="dk1"/>
                </a:solidFill>
              </a:rPr>
              <a:t>결과를 ROS 토픽으로 내보내는</a:t>
            </a:r>
            <a:r>
              <a:rPr lang="ko-KR">
                <a:solidFill>
                  <a:schemeClr val="dk1"/>
                </a:solidFill>
              </a:rPr>
              <a:t> 전체 과정을 파악하실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3698dbc5f22_56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970487c8e_5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6970487c8e_52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970487c8e_5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6970487c8e_5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970487c8e_5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6970487c8e_52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/>
          <p:nvPr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25"/>
          <p:cNvSpPr txBox="1"/>
          <p:nvPr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2024년도 프로젝트평가 훈련기관 신청안내 </a:t>
            </a:r>
            <a:endParaRPr/>
          </a:p>
        </p:txBody>
      </p:sp>
      <p:sp>
        <p:nvSpPr>
          <p:cNvPr id="84" name="Google Shape;84;p25"/>
          <p:cNvSpPr txBox="1"/>
          <p:nvPr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8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nG-zArnfmDNKy6qDXuQLa3esIAKP-Wwu/view" TargetMode="External"/><Relationship Id="rId4" Type="http://schemas.openxmlformats.org/officeDocument/2006/relationships/image" Target="../media/image5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IbyDdj1K1b-3TpyqLoHwoUkZ_mLbFhYB/view" TargetMode="External"/><Relationship Id="rId4" Type="http://schemas.openxmlformats.org/officeDocument/2006/relationships/image" Target="../media/image5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0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8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Relationship Id="rId7" Type="http://schemas.openxmlformats.org/officeDocument/2006/relationships/image" Target="../media/image3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0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Relationship Id="rId4" Type="http://schemas.openxmlformats.org/officeDocument/2006/relationships/image" Target="../media/image10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Relationship Id="rId4" Type="http://schemas.openxmlformats.org/officeDocument/2006/relationships/image" Target="../media/image100.png"/><Relationship Id="rId5" Type="http://schemas.openxmlformats.org/officeDocument/2006/relationships/hyperlink" Target="http://msg.name" TargetMode="External"/><Relationship Id="rId6" Type="http://schemas.openxmlformats.org/officeDocument/2006/relationships/hyperlink" Target="http://msg.name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Relationship Id="rId4" Type="http://schemas.openxmlformats.org/officeDocument/2006/relationships/image" Target="../media/image10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Relationship Id="rId4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Relationship Id="rId4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peTT63vb2Aw6f-vqwsMAUZftZzWQr_cv/view" TargetMode="External"/><Relationship Id="rId4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rive.google.com/file/d/1RT6eRCLHekjvq7EuVLzCP35gCttqo8M1/view" TargetMode="External"/><Relationship Id="rId4" Type="http://schemas.openxmlformats.org/officeDocument/2006/relationships/image" Target="../media/image8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drive.google.com/file/d/1dJvXrveXJBbv4YKcG8iyawGtGMijkbE5/view" TargetMode="External"/><Relationship Id="rId4" Type="http://schemas.openxmlformats.org/officeDocument/2006/relationships/image" Target="../media/image8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Relationship Id="rId4" Type="http://schemas.openxmlformats.org/officeDocument/2006/relationships/image" Target="../media/image107.png"/><Relationship Id="rId5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Relationship Id="rId4" Type="http://schemas.openxmlformats.org/officeDocument/2006/relationships/image" Target="../media/image83.png"/><Relationship Id="rId5" Type="http://schemas.openxmlformats.org/officeDocument/2006/relationships/image" Target="../media/image91.png"/><Relationship Id="rId6" Type="http://schemas.openxmlformats.org/officeDocument/2006/relationships/image" Target="../media/image16.png"/><Relationship Id="rId7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Relationship Id="rId4" Type="http://schemas.openxmlformats.org/officeDocument/2006/relationships/image" Target="../media/image83.png"/><Relationship Id="rId5" Type="http://schemas.openxmlformats.org/officeDocument/2006/relationships/image" Target="../media/image91.png"/><Relationship Id="rId6" Type="http://schemas.openxmlformats.org/officeDocument/2006/relationships/image" Target="../media/image16.png"/><Relationship Id="rId7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48349" t="37985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4367811" y="1370504"/>
            <a:ext cx="7523654" cy="1578346"/>
            <a:chOff x="6747214" y="1370504"/>
            <a:chExt cx="5007900" cy="1578346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6784188" y="1370504"/>
              <a:ext cx="4061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[두산로보틱스] 지능형 로보틱스 엔지니어</a:t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6747214" y="1809750"/>
              <a:ext cx="50079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4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차선 주행 </a:t>
              </a:r>
              <a:r>
                <a:rPr b="1" lang="ko-KR" sz="4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및 아르코마커 인식</a:t>
              </a:r>
              <a:br>
                <a:rPr b="1" i="0" lang="ko-KR" sz="40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b="1" lang="ko-KR" sz="2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디지털 트윈 기반 서비스 로봇 운영 시스템 구성</a:t>
              </a:r>
              <a:r>
                <a:rPr b="1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b="1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i="0" sz="16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0030" y="3915155"/>
            <a:ext cx="7469973" cy="368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17378" l="21662" r="0" t="1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98" name="Google Shape;98;p1"/>
            <p:cNvSpPr/>
            <p:nvPr/>
          </p:nvSpPr>
          <p:spPr>
            <a:xfrm>
              <a:off x="251139" y="1723399"/>
              <a:ext cx="1047217" cy="1047469"/>
            </a:xfrm>
            <a:custGeom>
              <a:rect b="b" l="l" r="r" t="t"/>
              <a:pathLst>
                <a:path extrusionOk="0" h="1047469" w="1047217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75650" y="2048162"/>
              <a:ext cx="397819" cy="397819"/>
            </a:xfrm>
            <a:custGeom>
              <a:rect b="b" l="l" r="r" t="t"/>
              <a:pathLst>
                <a:path extrusionOk="0" h="397819" w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8896" y="5508981"/>
            <a:ext cx="335776" cy="3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990" y="5818556"/>
            <a:ext cx="321625" cy="32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"/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103" name="Google Shape;103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6768048" y="3882051"/>
              <a:ext cx="2085091" cy="704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"/>
            <p:cNvSpPr txBox="1"/>
            <p:nvPr/>
          </p:nvSpPr>
          <p:spPr>
            <a:xfrm>
              <a:off x="6831823" y="4028125"/>
              <a:ext cx="51585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TEAM B-3조</a:t>
              </a:r>
              <a:r>
                <a:rPr b="1" lang="ko-KR" sz="2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4minute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정서윤, 나승원, 이동기, 홍진규</a:t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[멘토] 김루진</a:t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970487c8e_52_25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8" name="Google Shape;328;g36970487c8e_52_25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29" name="Google Shape;329;g36970487c8e_52_25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g36970487c8e_52_25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31" name="Google Shape;331;g36970487c8e_52_25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g36970487c8e_52_25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6970487c8e_52_25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g36970487c8e_52_255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35" name="Google Shape;335;g36970487c8e_52_255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camera_launch.py</a:t>
              </a: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600">
                  <a:solidFill>
                    <a:schemeClr val="dk1"/>
                  </a:solidFill>
                </a:rPr>
                <a:t>카메라 퍼블리셔 노드 정의 (</a:t>
              </a:r>
              <a:r>
                <a:rPr lang="ko-KR" sz="16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Node</a:t>
              </a:r>
              <a:r>
                <a:rPr lang="ko-KR" sz="1600">
                  <a:solidFill>
                    <a:schemeClr val="dk1"/>
                  </a:solidFill>
                </a:rPr>
                <a:t>),런치 디스크립션 반환 (</a:t>
              </a:r>
              <a:r>
                <a:rPr lang="ko-KR" sz="16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LaunchDescription</a:t>
              </a:r>
              <a:r>
                <a:rPr lang="ko-KR" sz="1600">
                  <a:solidFill>
                    <a:schemeClr val="dk1"/>
                  </a:solidFill>
                </a:rPr>
                <a:t>)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36970487c8e_52_25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7" name="Google Shape;337;g36970487c8e_52_25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6970487c8e_52_255"/>
          <p:cNvSpPr txBox="1"/>
          <p:nvPr/>
        </p:nvSpPr>
        <p:spPr>
          <a:xfrm>
            <a:off x="5630400" y="2137850"/>
            <a:ext cx="5685900" cy="4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런치 파일이 노드를 스폰할 때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package와 executable을 지정해 aruco_yolo 패키지의 camera_pub 노드를 실행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앞서 선언한 런치 인자를 parameters로 전달하여 내부 파라미터로 설정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로그를 터미널에 출력(output='screen')하도록 설정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ros2 launch 명령으로 런치 파일이 로드될 때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선언한 런치 인자들과 정의한 카메라 노드를 하나의 LaunchDescription에 담아 ROS 2 런처에 넘김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36970487c8e_52_255" title="스크린샷 2025-06-19 21-45-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00" y="2065204"/>
            <a:ext cx="44958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6970487c8e_52_255" title="스크린샷 2025-06-19 21-45-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00" y="5242725"/>
            <a:ext cx="3174575" cy="1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698dbc5f22_56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698dbc5f22_56_3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7" name="Google Shape;347;g3698dbc5f22_56_3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48" name="Google Shape;348;g3698dbc5f22_56_3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3698dbc5f22_56_3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50" name="Google Shape;350;g3698dbc5f22_56_3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3698dbc5f22_56_3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698dbc5f22_56_3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g3698dbc5f22_56_39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54" name="Google Shape;354;g3698dbc5f22_56_39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3698dbc5f22_56_3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6" name="Google Shape;356;g3698dbc5f22_56_3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698dbc5f22_56_39"/>
          <p:cNvSpPr txBox="1"/>
          <p:nvPr/>
        </p:nvSpPr>
        <p:spPr>
          <a:xfrm>
            <a:off x="6432500" y="1916850"/>
            <a:ext cx="53166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파라미터 선언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declare_parameters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-KR">
                <a:solidFill>
                  <a:schemeClr val="dk1"/>
                </a:solidFill>
              </a:rPr>
              <a:t>로 흰색·노란색 차선의 </a:t>
            </a:r>
            <a:r>
              <a:rPr b="1" lang="ko-KR">
                <a:solidFill>
                  <a:schemeClr val="dk1"/>
                </a:solidFill>
              </a:rPr>
              <a:t>HSV</a:t>
            </a:r>
            <a:r>
              <a:rPr lang="ko-KR">
                <a:solidFill>
                  <a:schemeClr val="dk1"/>
                </a:solidFill>
              </a:rPr>
              <a:t>, 채도, 명도 하한·상한 값을 ROS2 파라미터로 등록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is_detection_calibration_mode</a:t>
            </a:r>
            <a:r>
              <a:rPr b="1" lang="ko-KR">
                <a:solidFill>
                  <a:schemeClr val="dk1"/>
                </a:solidFill>
              </a:rPr>
              <a:t> </a:t>
            </a:r>
            <a:r>
              <a:rPr lang="ko-KR">
                <a:solidFill>
                  <a:schemeClr val="dk1"/>
                </a:solidFill>
              </a:rPr>
              <a:t>플래그도 선언해 “튜닝 모드” 전환 가능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파라미터 값 읽기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get_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arameter(...).value</a:t>
            </a:r>
            <a:r>
              <a:rPr lang="ko-KR">
                <a:solidFill>
                  <a:schemeClr val="dk1"/>
                </a:solidFill>
              </a:rPr>
              <a:t>로 선언된 파라미터를 불러와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self.hue_white_l</a:t>
            </a:r>
            <a:r>
              <a:rPr b="1" lang="ko-KR">
                <a:solidFill>
                  <a:schemeClr val="dk1"/>
                </a:solidFill>
              </a:rPr>
              <a:t>,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self.saturation_white_l</a:t>
            </a:r>
            <a:r>
              <a:rPr b="1" lang="ko-KR">
                <a:solidFill>
                  <a:schemeClr val="dk1"/>
                </a:solidFill>
              </a:rPr>
              <a:t> </a:t>
            </a:r>
            <a:r>
              <a:rPr lang="ko-KR">
                <a:solidFill>
                  <a:schemeClr val="dk1"/>
                </a:solidFill>
              </a:rPr>
              <a:t>등 인스턴스 변수에 저장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캘리브레이션 콜백 등록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is_detection_calibration_mode</a:t>
            </a:r>
            <a:r>
              <a:rPr lang="ko-KR">
                <a:solidFill>
                  <a:schemeClr val="dk1"/>
                </a:solidFill>
              </a:rPr>
              <a:t>가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ko-KR">
                <a:solidFill>
                  <a:schemeClr val="dk1"/>
                </a:solidFill>
              </a:rPr>
              <a:t>일 때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add_on_set_parameters_callback()</a:t>
            </a:r>
            <a:r>
              <a:rPr lang="ko-KR">
                <a:solidFill>
                  <a:schemeClr val="dk1"/>
                </a:solidFill>
              </a:rPr>
              <a:t>에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cbGetDetectLaneParam</a:t>
            </a:r>
            <a:r>
              <a:rPr lang="ko-KR">
                <a:solidFill>
                  <a:schemeClr val="dk1"/>
                </a:solidFill>
              </a:rPr>
              <a:t>을 등록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이후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os2 param set ...</a:t>
            </a:r>
            <a:r>
              <a:rPr lang="ko-KR">
                <a:solidFill>
                  <a:schemeClr val="dk1"/>
                </a:solidFill>
              </a:rPr>
              <a:t>으로 값을 바꾸면 자동으로 내부 변수도 갱신되어 실시간 튜닝이 가능해짐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g3698dbc5f22_56_39" title="스크린샷 2025-06-20 15-22-0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1968875"/>
            <a:ext cx="5780399" cy="48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3698dbc5f22_56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00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698dbc5f22_56_8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5" name="Google Shape;365;g3698dbc5f22_56_8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66" name="Google Shape;366;g3698dbc5f22_56_8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3698dbc5f22_56_8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68" name="Google Shape;368;g3698dbc5f22_56_8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g3698dbc5f22_56_8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698dbc5f22_56_8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g3698dbc5f22_56_83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72" name="Google Shape;372;g3698dbc5f22_56_83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3698dbc5f22_56_8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4" name="Google Shape;374;g3698dbc5f22_56_83"/>
          <p:cNvSpPr txBox="1"/>
          <p:nvPr/>
        </p:nvSpPr>
        <p:spPr>
          <a:xfrm>
            <a:off x="5428525" y="1430225"/>
            <a:ext cx="6919200" cy="5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이미지 구독 설정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self.sub_image_type</a:t>
            </a:r>
            <a:r>
              <a:rPr lang="ko-KR" sz="1300">
                <a:solidFill>
                  <a:schemeClr val="dk1"/>
                </a:solidFill>
              </a:rPr>
              <a:t>에 따라 토픽 이름(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/detect/image_input</a:t>
            </a:r>
            <a:r>
              <a:rPr lang="ko-KR" sz="1300">
                <a:solidFill>
                  <a:schemeClr val="dk1"/>
                </a:solidFill>
              </a:rPr>
              <a:t> 혹은 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/detect/image_input/compressed</a:t>
            </a:r>
            <a:r>
              <a:rPr lang="ko-KR" sz="1300">
                <a:solidFill>
                  <a:schemeClr val="dk1"/>
                </a:solidFill>
              </a:rPr>
              <a:t>)과 메시지 타입(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ko-KR" sz="1300">
                <a:solidFill>
                  <a:schemeClr val="dk1"/>
                </a:solidFill>
              </a:rPr>
              <a:t> 또는 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CompressedImage</a:t>
            </a:r>
            <a:r>
              <a:rPr lang="ko-KR" sz="1300">
                <a:solidFill>
                  <a:schemeClr val="dk1"/>
                </a:solidFill>
              </a:rPr>
              <a:t>)을 동적으로 결정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create_subscription()</a:t>
            </a:r>
            <a:r>
              <a:rPr lang="ko-KR" sz="1300">
                <a:solidFill>
                  <a:schemeClr val="dk1"/>
                </a:solidFill>
              </a:rPr>
              <a:t>으로 카메라 토픽을 구독해, </a:t>
            </a: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cbFindLane()</a:t>
            </a:r>
            <a:r>
              <a:rPr b="1" lang="ko-KR" sz="1300">
                <a:solidFill>
                  <a:schemeClr val="dk1"/>
                </a:solidFill>
              </a:rPr>
              <a:t> 콜백</a:t>
            </a:r>
            <a:r>
              <a:rPr lang="ko-KR" sz="1300">
                <a:solidFill>
                  <a:schemeClr val="dk1"/>
                </a:solidFill>
              </a:rPr>
              <a:t>으로 프레임을 전달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결과 퍼블리시용 토픽 생성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/detect/image_output/compressed</a:t>
            </a:r>
            <a:r>
              <a:rPr lang="ko-KR" sz="1300">
                <a:solidFill>
                  <a:schemeClr val="dk1"/>
                </a:solidFill>
              </a:rPr>
              <a:t> → 차선이 그려진 영상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/detect/lane</a:t>
            </a:r>
            <a:r>
              <a:rPr b="1" lang="ko-KR" sz="1300">
                <a:solidFill>
                  <a:schemeClr val="dk1"/>
                </a:solidFill>
              </a:rPr>
              <a:t> </a:t>
            </a:r>
            <a:r>
              <a:rPr lang="ko-KR" sz="1300">
                <a:solidFill>
                  <a:schemeClr val="dk1"/>
                </a:solidFill>
              </a:rPr>
              <a:t>→ 중심선 x 좌표 (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Float64</a:t>
            </a:r>
            <a:r>
              <a:rPr lang="ko-KR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/detect/white_line_reliability</a:t>
            </a:r>
            <a:r>
              <a:rPr b="1" lang="ko-KR" sz="1300">
                <a:solidFill>
                  <a:schemeClr val="dk1"/>
                </a:solidFill>
              </a:rPr>
              <a:t>, </a:t>
            </a: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/detect/yellow_line_reliability</a:t>
            </a:r>
            <a:r>
              <a:rPr lang="ko-KR" sz="1300">
                <a:solidFill>
                  <a:schemeClr val="dk1"/>
                </a:solidFill>
              </a:rPr>
              <a:t> → 각 차선 신뢰도 (</a:t>
            </a: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UInt8</a:t>
            </a:r>
            <a:r>
              <a:rPr lang="ko-KR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/detect/lane_state</a:t>
            </a:r>
            <a:r>
              <a:rPr lang="ko-KR" sz="1300">
                <a:solidFill>
                  <a:schemeClr val="dk1"/>
                </a:solidFill>
              </a:rPr>
              <a:t> → 차선 상태(없음·왼쪽만·오른쪽만·양쪽)</a:t>
            </a:r>
            <a:br>
              <a:rPr lang="ko-KR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기타 초기화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CvBridge()</a:t>
            </a:r>
            <a:r>
              <a:rPr lang="ko-KR" sz="1300">
                <a:solidFill>
                  <a:schemeClr val="dk1"/>
                </a:solidFill>
              </a:rPr>
              <a:t> 인스턴스로 </a:t>
            </a:r>
            <a:r>
              <a:rPr b="1" lang="ko-KR" sz="1300">
                <a:solidFill>
                  <a:schemeClr val="dk1"/>
                </a:solidFill>
              </a:rPr>
              <a:t>ROS↔OpenCV</a:t>
            </a:r>
            <a:r>
              <a:rPr lang="ko-KR" sz="1300">
                <a:solidFill>
                  <a:schemeClr val="dk1"/>
                </a:solidFill>
              </a:rPr>
              <a:t> 메시지 변환 준비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lang="ko-KR" sz="1300">
                <a:solidFill>
                  <a:schemeClr val="dk1"/>
                </a:solidFill>
              </a:rPr>
              <a:t>로 프레임 스킵 제어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reliability_white_line</a:t>
            </a:r>
            <a:r>
              <a:rPr b="1" lang="ko-KR" sz="1300">
                <a:solidFill>
                  <a:schemeClr val="dk1"/>
                </a:solidFill>
              </a:rPr>
              <a:t>, </a:t>
            </a: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reliability_yellow_line</a:t>
            </a:r>
            <a:r>
              <a:rPr lang="ko-KR" sz="1300">
                <a:solidFill>
                  <a:schemeClr val="dk1"/>
                </a:solidFill>
              </a:rPr>
              <a:t>을 100으로 초기화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mov_avg_left</a:t>
            </a:r>
            <a:r>
              <a:rPr b="1" lang="ko-KR" sz="1300">
                <a:solidFill>
                  <a:schemeClr val="dk1"/>
                </a:solidFill>
              </a:rPr>
              <a:t>, </a:t>
            </a:r>
            <a:r>
              <a:rPr b="1" lang="ko-K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mov_avg_right</a:t>
            </a:r>
            <a:r>
              <a:rPr lang="ko-KR" sz="1300">
                <a:solidFill>
                  <a:schemeClr val="dk1"/>
                </a:solidFill>
              </a:rPr>
              <a:t> 배열로 이동평균 버퍼 할당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5" name="Google Shape;375;g3698dbc5f22_56_83" title="스크린샷 2025-06-20 10-38-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92375"/>
            <a:ext cx="5428524" cy="35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3698dbc5f22_56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698dbc5f22_56_11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2" name="Google Shape;382;g3698dbc5f22_56_11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83" name="Google Shape;383;g3698dbc5f22_56_11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g3698dbc5f22_56_11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85" name="Google Shape;385;g3698dbc5f22_56_11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g3698dbc5f22_56_11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698dbc5f22_56_11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g3698dbc5f22_56_117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89" name="Google Shape;389;g3698dbc5f22_56_117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3698dbc5f22_56_11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1" name="Google Shape;391;g3698dbc5f22_56_11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698dbc5f22_56_117"/>
          <p:cNvSpPr txBox="1"/>
          <p:nvPr/>
        </p:nvSpPr>
        <p:spPr>
          <a:xfrm>
            <a:off x="5104275" y="1916850"/>
            <a:ext cx="64878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사용자가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ros2 param set</a:t>
            </a:r>
            <a:r>
              <a:rPr lang="ko-KR" sz="1600">
                <a:solidFill>
                  <a:schemeClr val="dk1"/>
                </a:solidFill>
              </a:rPr>
              <a:t> 명령으로 HSV 또는 채도·명도 범위를 바꿀 때마다 자동으로 호출됩니다.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-KR" sz="1600">
                <a:solidFill>
                  <a:schemeClr val="dk1"/>
                </a:solidFill>
              </a:rPr>
              <a:t>파라미터 이벤트 수신</a:t>
            </a:r>
            <a:r>
              <a:rPr lang="ko-KR" sz="1600">
                <a:solidFill>
                  <a:schemeClr val="dk1"/>
                </a:solidFill>
              </a:rPr>
              <a:t>: 변경된 파라미터 목록을 받습니다.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-KR" sz="1600">
                <a:solidFill>
                  <a:schemeClr val="dk1"/>
                </a:solidFill>
              </a:rPr>
              <a:t>로깅</a:t>
            </a:r>
            <a:r>
              <a:rPr lang="ko-KR" sz="1600">
                <a:solidFill>
                  <a:schemeClr val="dk1"/>
                </a:solidFill>
              </a:rPr>
              <a:t>: 각 파라미터 이름, 값, 타입을 로그로 출력해 디버깅을 돕습니다.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-KR" sz="1600">
                <a:solidFill>
                  <a:schemeClr val="dk1"/>
                </a:solidFill>
              </a:rPr>
              <a:t>내부 변수 갱신</a:t>
            </a:r>
            <a:r>
              <a:rPr lang="ko-KR" sz="1600">
                <a:solidFill>
                  <a:schemeClr val="dk1"/>
                </a:solidFill>
              </a:rPr>
              <a:t>: 파라미터 이름별로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self.hue_white_l</a:t>
            </a:r>
            <a:r>
              <a:rPr b="1" lang="ko-KR" sz="1600">
                <a:solidFill>
                  <a:schemeClr val="dk1"/>
                </a:solidFill>
              </a:rPr>
              <a:t>,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self.lightness_yellow_h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등 해당 속성에 새로운 값을 즉시 반영합니다.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-KR" sz="1600">
                <a:solidFill>
                  <a:schemeClr val="dk1"/>
                </a:solidFill>
              </a:rPr>
              <a:t>응답 반환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SetParametersResult(successful=True)</a:t>
            </a:r>
            <a:r>
              <a:rPr lang="ko-KR" sz="1600">
                <a:solidFill>
                  <a:schemeClr val="dk1"/>
                </a:solidFill>
              </a:rPr>
              <a:t>를 반환해 ROS 2에 값 적용이 성공했음을 알립니다.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g3698dbc5f22_56_117" title="스크린샷 2025-06-20 10-44-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1916850"/>
            <a:ext cx="4211275" cy="48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3698dbc5f22_56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698dbc5f22_56_10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0" name="Google Shape;400;g3698dbc5f22_56_10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01" name="Google Shape;401;g3698dbc5f22_56_10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3698dbc5f22_56_10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03" name="Google Shape;403;g3698dbc5f22_56_10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g3698dbc5f22_56_10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698dbc5f22_56_10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g3698dbc5f22_56_10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07" name="Google Shape;407;g3698dbc5f22_56_10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g3698dbc5f22_56_10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" name="Google Shape;409;g3698dbc5f22_56_10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698dbc5f22_56_100"/>
          <p:cNvSpPr txBox="1"/>
          <p:nvPr/>
        </p:nvSpPr>
        <p:spPr>
          <a:xfrm>
            <a:off x="6875400" y="2150425"/>
            <a:ext cx="53166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프레임 스키핑 &amp; 이미지 디코딩 &amp; 마스크 생성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ko-KR" sz="1800">
                <a:solidFill>
                  <a:schemeClr val="dk1"/>
                </a:solidFill>
              </a:rPr>
              <a:t>프레임 속도 제어</a:t>
            </a:r>
            <a:r>
              <a:rPr lang="ko-KR" sz="1800">
                <a:solidFill>
                  <a:schemeClr val="dk1"/>
                </a:solidFill>
              </a:rPr>
              <a:t>: 3프레임당 1번만 처리하여 연산 부담을 줄입니다.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ko-KR" sz="1800">
                <a:solidFill>
                  <a:schemeClr val="dk1"/>
                </a:solidFill>
              </a:rPr>
              <a:t>ROS → OpenCV 변환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compressed</a:t>
            </a:r>
            <a:r>
              <a:rPr b="1" lang="ko-KR" sz="1800">
                <a:solidFill>
                  <a:schemeClr val="dk1"/>
                </a:solidFill>
              </a:rPr>
              <a:t>/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raw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타입에 따라 메시지를 OpenCV 이미지로 디코딩합니다.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ko-KR" sz="1800">
                <a:solidFill>
                  <a:schemeClr val="dk1"/>
                </a:solidFill>
              </a:rPr>
              <a:t>흰색·노란색 마스크</a:t>
            </a:r>
            <a:r>
              <a:rPr lang="ko-KR" sz="1800">
                <a:solidFill>
                  <a:schemeClr val="dk1"/>
                </a:solidFill>
              </a:rPr>
              <a:t>: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maskWhiteLane</a:t>
            </a:r>
            <a:r>
              <a:rPr b="1" lang="ko-KR" sz="1800">
                <a:solidFill>
                  <a:schemeClr val="dk1"/>
                </a:solidFill>
              </a:rPr>
              <a:t>,</a:t>
            </a:r>
            <a:r>
              <a:rPr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maskYellowLane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호출로 차선 영역과 픽셀 개수</a:t>
            </a:r>
            <a:r>
              <a:rPr b="1" lang="ko-KR" sz="1800">
                <a:solidFill>
                  <a:schemeClr val="dk1"/>
                </a:solidFill>
              </a:rPr>
              <a:t>(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white_frac</a:t>
            </a:r>
            <a:r>
              <a:rPr b="1" lang="ko-KR" sz="1800">
                <a:solidFill>
                  <a:schemeClr val="dk1"/>
                </a:solidFill>
              </a:rPr>
              <a:t>,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yellow_frac</a:t>
            </a:r>
            <a:r>
              <a:rPr b="1" lang="ko-KR" sz="1800">
                <a:solidFill>
                  <a:schemeClr val="dk1"/>
                </a:solidFill>
              </a:rPr>
              <a:t>)</a:t>
            </a:r>
            <a:r>
              <a:rPr lang="ko-KR" sz="1800">
                <a:solidFill>
                  <a:schemeClr val="dk1"/>
                </a:solidFill>
              </a:rPr>
              <a:t>를 추출합니다.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g3698dbc5f22_56_100" title="스크린샷 2025-06-20 10-31-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88" y="2775488"/>
            <a:ext cx="63341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3698dbc5f22_56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698dbc5f22_56_6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8" name="Google Shape;418;g3698dbc5f22_56_6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19" name="Google Shape;419;g3698dbc5f22_56_6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3698dbc5f22_56_6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21" name="Google Shape;421;g3698dbc5f22_56_6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g3698dbc5f22_56_6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698dbc5f22_56_6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3698dbc5f22_56_6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25" name="Google Shape;425;g3698dbc5f22_56_6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3698dbc5f22_56_6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27" name="Google Shape;427;g3698dbc5f22_56_6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698dbc5f22_56_60"/>
          <p:cNvSpPr txBox="1"/>
          <p:nvPr/>
        </p:nvSpPr>
        <p:spPr>
          <a:xfrm>
            <a:off x="7051825" y="2150425"/>
            <a:ext cx="51966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곡선 피팅 → 이동평균 → 차선 그리기/퍼블리시</a:t>
            </a:r>
            <a:br>
              <a:rPr b="1" lang="ko-KR" sz="1800">
                <a:solidFill>
                  <a:schemeClr val="dk1"/>
                </a:solidFill>
              </a:rPr>
            </a:br>
            <a:r>
              <a:rPr lang="ko-KR" sz="1800">
                <a:solidFill>
                  <a:schemeClr val="dk1"/>
                </a:solidFill>
              </a:rPr>
              <a:t> 4. </a:t>
            </a:r>
            <a:r>
              <a:rPr b="1" lang="ko-KR" sz="1800">
                <a:solidFill>
                  <a:schemeClr val="dk1"/>
                </a:solidFill>
              </a:rPr>
              <a:t>차선 곡선 모델 업데이트</a:t>
            </a:r>
            <a:r>
              <a:rPr lang="ko-KR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</a:rPr>
              <a:t>충분한 픽셀(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&gt;3000</a:t>
            </a:r>
            <a:r>
              <a:rPr lang="ko-KR" sz="1800">
                <a:solidFill>
                  <a:schemeClr val="dk1"/>
                </a:solidFill>
              </a:rPr>
              <a:t>)이 검출되면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fit_from_lines</a:t>
            </a:r>
            <a:r>
              <a:rPr lang="ko-KR" sz="1800">
                <a:solidFill>
                  <a:schemeClr val="dk1"/>
                </a:solidFill>
              </a:rPr>
              <a:t>로 2차 다항식 재피팅,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>
                <a:solidFill>
                  <a:schemeClr val="dk1"/>
                </a:solidFill>
              </a:rPr>
              <a:t>예외 시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sliding_window</a:t>
            </a:r>
            <a:r>
              <a:rPr lang="ko-KR" sz="1800">
                <a:solidFill>
                  <a:schemeClr val="dk1"/>
                </a:solidFill>
              </a:rPr>
              <a:t>로 초기 계수 확보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5"/>
            </a:pPr>
            <a:r>
              <a:rPr b="1" lang="ko-KR" sz="1800">
                <a:solidFill>
                  <a:schemeClr val="dk1"/>
                </a:solidFill>
              </a:rPr>
              <a:t>이동평균 노이즈 완화</a:t>
            </a:r>
            <a:r>
              <a:rPr lang="ko-KR" sz="1800">
                <a:solidFill>
                  <a:schemeClr val="dk1"/>
                </a:solidFill>
              </a:rPr>
              <a:t>: 최근 5개 fit 계수의 평균을 취해 급격한 변동을 방지합니다.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5"/>
            </a:pPr>
            <a:r>
              <a:rPr b="1" lang="ko-KR" sz="1800">
                <a:solidFill>
                  <a:schemeClr val="dk1"/>
                </a:solidFill>
              </a:rPr>
              <a:t>차선 시각화 &amp; 퍼블리시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make_lane</a:t>
            </a:r>
            <a:r>
              <a:rPr lang="ko-KR" sz="1800">
                <a:solidFill>
                  <a:schemeClr val="dk1"/>
                </a:solidFill>
              </a:rPr>
              <a:t> 호출로 영상에 차선을 그리고, 상태·중심 좌표·최종 영상을 ROS 토픽에 발행합니다.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g3698dbc5f22_56_60" title="스크린샷 2025-06-20 10-31-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88" y="2096088"/>
            <a:ext cx="63341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36970487c8e_52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6970487c8e_52_17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g36970487c8e_52_17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37" name="Google Shape;437;g36970487c8e_52_17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g36970487c8e_52_17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39" name="Google Shape;439;g36970487c8e_52_17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g36970487c8e_52_17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6970487c8e_52_17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g36970487c8e_52_173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43" name="Google Shape;443;g36970487c8e_52_173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</a:t>
              </a: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lane_detect.py  </a:t>
              </a:r>
              <a:endParaRPr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g36970487c8e_52_17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5" name="Google Shape;445;g36970487c8e_52_17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6970487c8e_52_173" title="스크린샷 2025-06-20 10-17-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00" y="1968875"/>
            <a:ext cx="4755475" cy="4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6970487c8e_52_173"/>
          <p:cNvSpPr txBox="1"/>
          <p:nvPr/>
        </p:nvSpPr>
        <p:spPr>
          <a:xfrm>
            <a:off x="5602700" y="2150625"/>
            <a:ext cx="6369000" cy="4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HSV 마스크 생성</a:t>
            </a:r>
            <a:r>
              <a:rPr lang="ko-KR" sz="1800">
                <a:solidFill>
                  <a:schemeClr val="dk1"/>
                </a:solidFill>
              </a:rPr>
              <a:t>: 설정된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hue/saturation/lightness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범위로 흰색 픽셀만 골라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 생성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면적 측정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 내 흰색 픽셀 개수(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fraction_num</a:t>
            </a:r>
            <a:r>
              <a:rPr lang="ko-KR" sz="1800">
                <a:solidFill>
                  <a:schemeClr val="dk1"/>
                </a:solidFill>
              </a:rPr>
              <a:t>)로 차선 크기 정량화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자동 보정 &amp; 신뢰도 갱신</a:t>
            </a:r>
            <a:r>
              <a:rPr lang="ko-KR" sz="1800">
                <a:solidFill>
                  <a:schemeClr val="dk1"/>
                </a:solidFill>
              </a:rPr>
              <a:t>: 면적이 크거나 작으면 밝기 하한 조정하고, 행별 연속성으로 0~100 신뢰도</a:t>
            </a:r>
            <a:r>
              <a:rPr b="1" lang="ko-KR" sz="1800">
                <a:solidFill>
                  <a:schemeClr val="dk1"/>
                </a:solidFill>
              </a:rPr>
              <a:t>(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reliability_white_line</a:t>
            </a:r>
            <a:r>
              <a:rPr b="1" lang="ko-KR" sz="1800">
                <a:solidFill>
                  <a:schemeClr val="dk1"/>
                </a:solidFill>
              </a:rPr>
              <a:t>) </a:t>
            </a:r>
            <a:r>
              <a:rPr lang="ko-KR" sz="1800">
                <a:solidFill>
                  <a:schemeClr val="dk1"/>
                </a:solidFill>
              </a:rPr>
              <a:t>업데이트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퍼블리시</a:t>
            </a:r>
            <a:r>
              <a:rPr lang="ko-KR" sz="1800">
                <a:solidFill>
                  <a:schemeClr val="dk1"/>
                </a:solidFill>
              </a:rPr>
              <a:t>: 신뢰도 값을 토픽에 발행하고, 캘리브레이션 모드 시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 영상도 함께 출력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98dbc5f22_12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98dbc5f22_12_9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4" name="Google Shape;454;g3698dbc5f22_12_9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55" name="Google Shape;455;g3698dbc5f22_12_9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g3698dbc5f22_12_9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57" name="Google Shape;457;g3698dbc5f22_12_9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g3698dbc5f22_12_9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698dbc5f22_12_9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g3698dbc5f22_12_94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61" name="Google Shape;461;g3698dbc5f22_12_94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</a:t>
              </a:r>
              <a:endParaRPr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g3698dbc5f22_12_9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3" name="Google Shape;463;g3698dbc5f22_12_9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698dbc5f22_12_94"/>
          <p:cNvSpPr txBox="1"/>
          <p:nvPr/>
        </p:nvSpPr>
        <p:spPr>
          <a:xfrm>
            <a:off x="5491950" y="1968875"/>
            <a:ext cx="6368700" cy="4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마스크 생성</a:t>
            </a:r>
            <a:r>
              <a:rPr lang="ko-KR" sz="1800">
                <a:solidFill>
                  <a:schemeClr val="dk1"/>
                </a:solidFill>
              </a:rPr>
              <a:t>: HSV로 변환한 뒤, 현재 설정된 옐로우 HSV 범위로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를 만든다.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면적 측정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 내 픽셀 수</a:t>
            </a:r>
            <a:r>
              <a:rPr b="1" lang="ko-KR" sz="1800">
                <a:solidFill>
                  <a:schemeClr val="dk1"/>
                </a:solidFill>
              </a:rPr>
              <a:t>(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fraction_num</a:t>
            </a:r>
            <a:r>
              <a:rPr b="1" lang="ko-KR" sz="1800">
                <a:solidFill>
                  <a:schemeClr val="dk1"/>
                </a:solidFill>
              </a:rPr>
              <a:t>)</a:t>
            </a:r>
            <a:r>
              <a:rPr lang="ko-KR" sz="1800">
                <a:solidFill>
                  <a:schemeClr val="dk1"/>
                </a:solidFill>
              </a:rPr>
              <a:t>로 차선 크기를 정량화한다.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자동 보정</a:t>
            </a:r>
            <a:r>
              <a:rPr lang="ko-KR" sz="1800">
                <a:solidFill>
                  <a:schemeClr val="dk1"/>
                </a:solidFill>
              </a:rPr>
              <a:t>: 캘리브레이션 모드일 때 면적이 과도하면 밝기 하한을 올리고, 부족하면 내리는 피드백 루프를 돌린다.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연속성 평가 &amp; 신뢰도</a:t>
            </a:r>
            <a:r>
              <a:rPr lang="ko-KR" sz="1800">
                <a:solidFill>
                  <a:schemeClr val="dk1"/>
                </a:solidFill>
              </a:rPr>
              <a:t>: 각 행의 흰 셀이 존재 여부로 “끊김 정도”를 계산해, 0–100 사이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reliability_yellow_line</a:t>
            </a:r>
            <a:r>
              <a:rPr lang="ko-KR" sz="1800">
                <a:solidFill>
                  <a:schemeClr val="dk1"/>
                </a:solidFill>
              </a:rPr>
              <a:t>을 증감한다.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퍼블리시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/detect/yellow_line_reliability</a:t>
            </a:r>
            <a:r>
              <a:rPr lang="ko-KR" sz="1800">
                <a:solidFill>
                  <a:schemeClr val="dk1"/>
                </a:solidFill>
              </a:rPr>
              <a:t> 토픽에 신뢰도를 발행하고, 캘리브레이션 모드에서는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mask</a:t>
            </a:r>
            <a:r>
              <a:rPr lang="ko-KR" sz="1800">
                <a:solidFill>
                  <a:schemeClr val="dk1"/>
                </a:solidFill>
              </a:rPr>
              <a:t> 영상도 함께 퍼블리시해 실시간 튜닝을 돕는다.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g3698dbc5f22_12_94" title="스크린샷 2025-06-20 10-20-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50" y="1921688"/>
            <a:ext cx="5022199" cy="48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698dbc5f22_1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698dbc5f22_12_11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2" name="Google Shape;472;g3698dbc5f22_12_11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73" name="Google Shape;473;g3698dbc5f22_12_11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g3698dbc5f22_12_11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75" name="Google Shape;475;g3698dbc5f22_12_11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g3698dbc5f22_12_11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698dbc5f22_12_11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g3698dbc5f22_12_112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79" name="Google Shape;479;g3698dbc5f22_12_112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g3698dbc5f22_12_11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1" name="Google Shape;481;g3698dbc5f22_12_11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698dbc5f22_12_112"/>
          <p:cNvSpPr txBox="1"/>
          <p:nvPr/>
        </p:nvSpPr>
        <p:spPr>
          <a:xfrm>
            <a:off x="7004700" y="2150425"/>
            <a:ext cx="51873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픽셀 좌표 수집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image.nonzero()</a:t>
            </a:r>
            <a:r>
              <a:rPr lang="ko-KR" sz="1800">
                <a:solidFill>
                  <a:schemeClr val="dk1"/>
                </a:solidFill>
              </a:rPr>
              <a:t>로 마스크된 차선 픽셀의 y, x 인덱스를 가져옵니다.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ROI 기반 샘플링</a:t>
            </a:r>
            <a:r>
              <a:rPr lang="ko-KR" sz="1800">
                <a:solidFill>
                  <a:schemeClr val="dk1"/>
                </a:solidFill>
              </a:rPr>
              <a:t>: 이전 프레임에서 추정된 2차 다항식(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lane_fit</a:t>
            </a:r>
            <a:r>
              <a:rPr lang="ko-KR" sz="1800">
                <a:solidFill>
                  <a:schemeClr val="dk1"/>
                </a:solidFill>
              </a:rPr>
              <a:t>) 선형 식을 기준으로, 그 곡선 주변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±margin</a:t>
            </a:r>
            <a:r>
              <a:rPr lang="ko-KR" sz="1800">
                <a:solidFill>
                  <a:schemeClr val="dk1"/>
                </a:solidFill>
              </a:rPr>
              <a:t>만 골라 실제 차선 픽셀로 간주합니다.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2차 다항식 재피팅</a:t>
            </a:r>
            <a:r>
              <a:rPr lang="ko-KR" sz="1800">
                <a:solidFill>
                  <a:schemeClr val="dk1"/>
                </a:solidFill>
              </a:rPr>
              <a:t>: 선택된 픽셀들에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np.polyfit</a:t>
            </a:r>
            <a:r>
              <a:rPr lang="ko-KR" sz="1800">
                <a:solidFill>
                  <a:schemeClr val="dk1"/>
                </a:solidFill>
              </a:rPr>
              <a:t>을 적용해, 차선 곡선의 새로운 계수를 계산합니다.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곡선 좌표 계산</a:t>
            </a:r>
            <a:r>
              <a:rPr lang="ko-KR" sz="1800">
                <a:solidFill>
                  <a:schemeClr val="dk1"/>
                </a:solidFill>
              </a:rPr>
              <a:t>: 이미지 전체 높이(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ploty</a:t>
            </a:r>
            <a:r>
              <a:rPr lang="ko-KR" sz="1800">
                <a:solidFill>
                  <a:schemeClr val="dk1"/>
                </a:solidFill>
              </a:rPr>
              <a:t>)에 대해 이 새 계수를 이용해 x 좌표 배열(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lane_fitx</a:t>
            </a:r>
            <a:r>
              <a:rPr lang="ko-KR" sz="1800">
                <a:solidFill>
                  <a:schemeClr val="dk1"/>
                </a:solidFill>
              </a:rPr>
              <a:t>)을 얻어, 차선 위치 그래프를 만듭니다.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g3698dbc5f22_12_112" title="스크린샷 2025-06-20 10-23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13" y="2150413"/>
            <a:ext cx="648652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3698dbc5f22_5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07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698dbc5f22_56_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0" name="Google Shape;490;g3698dbc5f22_56_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91" name="Google Shape;491;g3698dbc5f22_56_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3698dbc5f22_56_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93" name="Google Shape;493;g3698dbc5f22_56_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g3698dbc5f22_56_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3698dbc5f22_56_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g3698dbc5f22_56_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497" name="Google Shape;497;g3698dbc5f22_56_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3698dbc5f22_56_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9" name="Google Shape;499;g3698dbc5f22_56_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698dbc5f22_56_0"/>
          <p:cNvSpPr txBox="1"/>
          <p:nvPr/>
        </p:nvSpPr>
        <p:spPr>
          <a:xfrm>
            <a:off x="5325800" y="1968875"/>
            <a:ext cx="66918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히스토그램 기반 초기점 발견</a:t>
            </a:r>
            <a:r>
              <a:rPr lang="ko-KR" sz="1800">
                <a:solidFill>
                  <a:schemeClr val="dk1"/>
                </a:solidFill>
              </a:rPr>
              <a:t>: 화면 하단 절반의 x축 분포에서 좌/우 차선 시작점을 찾음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슬라이딩 윈도우</a:t>
            </a:r>
            <a:r>
              <a:rPr lang="ko-KR" sz="1800">
                <a:solidFill>
                  <a:schemeClr val="dk1"/>
                </a:solidFill>
              </a:rPr>
              <a:t>: 일정 크기 창을 위로 올리며 차선 픽셀을 모아, 픽셀 밀집 중심으로 창 위치를 갱신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폴리피팅</a:t>
            </a:r>
            <a:r>
              <a:rPr lang="ko-KR" sz="1800">
                <a:solidFill>
                  <a:schemeClr val="dk1"/>
                </a:solidFill>
              </a:rPr>
              <a:t>: 수집된 픽셀로 2차 다항식 모델을 만들고, 전체 y축에 대응하는 x좌표(</a:t>
            </a:r>
            <a:r>
              <a:rPr lang="ko-KR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fitx</a:t>
            </a:r>
            <a:r>
              <a:rPr lang="ko-KR" sz="1800">
                <a:solidFill>
                  <a:schemeClr val="dk1"/>
                </a:solidFill>
              </a:rPr>
              <a:t>)를 계산하여 차선을 곡선으로 표현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g3698dbc5f22_56_0" title="스크린샷 2025-06-20 10-25-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00" y="1916850"/>
            <a:ext cx="4331625" cy="48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38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 b="23907" l="0" r="27522" t="0"/>
          <a:stretch/>
        </p:blipFill>
        <p:spPr>
          <a:xfrm flipH="1" rot="10800000">
            <a:off x="7546066" y="-1"/>
            <a:ext cx="4645934" cy="329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"/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 차</a:t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19" name="Google Shape;119;p2"/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125" name="Google Shape;125;p2"/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2684" y="4289182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3038" y="1555170"/>
            <a:ext cx="233362" cy="2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933337" y="302760"/>
            <a:ext cx="343679" cy="343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"/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96588" y="1824462"/>
              <a:ext cx="320555" cy="304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3698dbc5f22_56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30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3698dbc5f22_56_2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8" name="Google Shape;508;g3698dbc5f22_56_2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09" name="Google Shape;509;g3698dbc5f22_56_2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3698dbc5f22_56_2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11" name="Google Shape;511;g3698dbc5f22_56_2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g3698dbc5f22_56_2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3698dbc5f22_56_2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g3698dbc5f22_56_23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515" name="Google Shape;515;g3698dbc5f22_56_23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3698dbc5f22_56_2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17" name="Google Shape;517;g3698dbc5f22_56_2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3698dbc5f22_56_23"/>
          <p:cNvSpPr txBox="1"/>
          <p:nvPr/>
        </p:nvSpPr>
        <p:spPr>
          <a:xfrm>
            <a:off x="5288875" y="1916850"/>
            <a:ext cx="66918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캔버스 준비</a:t>
            </a:r>
            <a:r>
              <a:rPr lang="ko-KR" sz="1800">
                <a:solidFill>
                  <a:schemeClr val="dk1"/>
                </a:solidFill>
              </a:rPr>
              <a:t>: 원본 영상 위에 차선 폴리라인과 폴리곤을 그릴 빈 RGB 레이어를 만듭니다.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차선 그리기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left_fitx</a:t>
            </a:r>
            <a:r>
              <a:rPr lang="ko-KR" sz="1800">
                <a:solidFill>
                  <a:schemeClr val="dk1"/>
                </a:solidFill>
              </a:rPr>
              <a:t>,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right_fitx</a:t>
            </a:r>
            <a:r>
              <a:rPr lang="ko-KR" sz="1800">
                <a:solidFill>
                  <a:schemeClr val="dk1"/>
                </a:solidFill>
              </a:rPr>
              <a:t> 곡선을 기반으로 노란선(왼쪽)과 흰선(오른쪽)을 두껍게 폴리라인으로 표시합니다.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중심선 &amp; 상태</a:t>
            </a:r>
            <a:r>
              <a:rPr lang="ko-KR" sz="1800">
                <a:solidFill>
                  <a:schemeClr val="dk1"/>
                </a:solidFill>
              </a:rPr>
              <a:t>: 두 곡선의 평균으로 중심선을 계산하고, 양쪽·왼쪽만·오른쪽만·없음 중 하나로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lane_state</a:t>
            </a:r>
            <a:r>
              <a:rPr lang="ko-KR" sz="1800">
                <a:solidFill>
                  <a:schemeClr val="dk1"/>
                </a:solidFill>
              </a:rPr>
              <a:t>를 설정합니다. 양쪽일 땐 폴리곤을 채워 시각화합니다.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퍼블리시</a:t>
            </a:r>
            <a:r>
              <a:rPr lang="ko-KR" sz="1800">
                <a:solidFill>
                  <a:schemeClr val="dk1"/>
                </a:solidFill>
              </a:rPr>
              <a:t>: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lane_state</a:t>
            </a:r>
            <a:r>
              <a:rPr lang="ko-KR" sz="1800">
                <a:solidFill>
                  <a:schemeClr val="dk1"/>
                </a:solidFill>
              </a:rPr>
              <a:t>와 중심 x 좌표를 각각 토픽에 발행하고, 차선이 그려진 최종 영상을 JPEG 메시지로 발행해 주행 제어나 모니터링에 사용합니다.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g3698dbc5f22_56_23" title="스크린샷 2025-06-20 10-27-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00" y="1873400"/>
            <a:ext cx="4350074" cy="4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3698dbc5f22_56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30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698dbc5f22_56_27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6" name="Google Shape;526;g3698dbc5f22_56_27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27" name="Google Shape;527;g3698dbc5f22_56_27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3698dbc5f22_56_27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29" name="Google Shape;529;g3698dbc5f22_56_27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g3698dbc5f22_56_27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698dbc5f22_56_27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g3698dbc5f22_56_271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533" name="Google Shape;533;g3698dbc5f22_56_271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Simulation-control_lane.py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g3698dbc5f22_56_27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35" name="Google Shape;535;g3698dbc5f22_56_27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698dbc5f22_56_271"/>
          <p:cNvSpPr txBox="1"/>
          <p:nvPr/>
        </p:nvSpPr>
        <p:spPr>
          <a:xfrm>
            <a:off x="5815000" y="1916850"/>
            <a:ext cx="61656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구독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/control/lane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→ 차선 중심 좌표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/control/max_vel</a:t>
            </a:r>
            <a:r>
              <a:rPr lang="ko-KR" sz="1600">
                <a:solidFill>
                  <a:schemeClr val="dk1"/>
                </a:solidFill>
              </a:rPr>
              <a:t> → 최대 허용 속도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/avoid_control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→ 회피 시 직접 보낼 Twist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/avoid_active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→ 회피 모드 온오프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퍼블리시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/lane/cmd_vel</a:t>
            </a:r>
            <a:r>
              <a:rPr lang="ko-KR" sz="1600">
                <a:solidFill>
                  <a:schemeClr val="dk1"/>
                </a:solidFill>
              </a:rPr>
              <a:t> → 최종 주행 명령 Twist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변수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last_error</a:t>
            </a:r>
            <a:r>
              <a:rPr lang="ko-KR" sz="1600">
                <a:solidFill>
                  <a:schemeClr val="dk1"/>
                </a:solidFill>
              </a:rPr>
              <a:t>: PD 제어에서 이전 오차 저장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MAX_VEL</a:t>
            </a:r>
            <a:r>
              <a:rPr lang="ko-KR" sz="1600">
                <a:solidFill>
                  <a:schemeClr val="dk1"/>
                </a:solidFill>
              </a:rPr>
              <a:t>: 선속도 한계값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avoid_active</a:t>
            </a:r>
            <a:r>
              <a:rPr lang="ko-KR" sz="1600">
                <a:solidFill>
                  <a:schemeClr val="dk1"/>
                </a:solidFill>
              </a:rPr>
              <a:t>: 회피 모드 상태 체크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avoid_twist</a:t>
            </a:r>
            <a:r>
              <a:rPr lang="ko-KR" sz="1600">
                <a:solidFill>
                  <a:schemeClr val="dk1"/>
                </a:solidFill>
              </a:rPr>
              <a:t>: 회피 모드에서 발행할 Twist 메시지 버퍼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7" name="Google Shape;537;g3698dbc5f22_56_271" title="스크린샷 2025-06-20 11-17-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2096100"/>
            <a:ext cx="5528851" cy="44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3698dbc5f22_56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07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698dbc5f22_56_29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4" name="Google Shape;544;g3698dbc5f22_56_29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45" name="Google Shape;545;g3698dbc5f22_56_29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g3698dbc5f22_56_29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47" name="Google Shape;547;g3698dbc5f22_56_29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g3698dbc5f22_56_29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698dbc5f22_56_29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g3698dbc5f22_56_29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551" name="Google Shape;551;g3698dbc5f22_56_29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Simulation-control_lane.py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g3698dbc5f22_56_29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3" name="Google Shape;553;g3698dbc5f22_56_290"/>
          <p:cNvSpPr txBox="1"/>
          <p:nvPr/>
        </p:nvSpPr>
        <p:spPr>
          <a:xfrm>
            <a:off x="5815000" y="2021400"/>
            <a:ext cx="6165600" cy="5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/control/max_vel</a:t>
            </a:r>
            <a:r>
              <a:rPr b="1" lang="ko-KR" sz="1500">
                <a:solidFill>
                  <a:schemeClr val="dk1"/>
                </a:solidFill>
              </a:rPr>
              <a:t> </a:t>
            </a:r>
            <a:r>
              <a:rPr lang="ko-KR" sz="1500">
                <a:solidFill>
                  <a:schemeClr val="dk1"/>
                </a:solidFill>
              </a:rPr>
              <a:t>토픽을 구독해 들어오는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Float64</a:t>
            </a:r>
            <a:r>
              <a:rPr lang="ko-KR" sz="1500">
                <a:solidFill>
                  <a:schemeClr val="dk1"/>
                </a:solidFill>
              </a:rPr>
              <a:t> 메시지의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-KR" sz="1500">
                <a:solidFill>
                  <a:schemeClr val="dk1"/>
                </a:solidFill>
              </a:rPr>
              <a:t>를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self.MAX_VEL</a:t>
            </a:r>
            <a:r>
              <a:rPr lang="ko-KR" sz="1500">
                <a:solidFill>
                  <a:schemeClr val="dk1"/>
                </a:solidFill>
              </a:rPr>
              <a:t>에 바로 할당합니다.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이후 PD 제어나 선속도 계산 시 이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MAX_VEL</a:t>
            </a:r>
            <a:r>
              <a:rPr lang="ko-KR" sz="1500">
                <a:solidFill>
                  <a:schemeClr val="dk1"/>
                </a:solidFill>
              </a:rPr>
              <a:t> 값을 참고하여 속도를 제한합니다.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</a:rPr>
              <a:t>회피 모드(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avoid_active</a:t>
            </a:r>
            <a:r>
              <a:rPr b="1" lang="ko-KR" sz="1500">
                <a:solidFill>
                  <a:schemeClr val="dk1"/>
                </a:solidFill>
              </a:rPr>
              <a:t>)</a:t>
            </a:r>
            <a:r>
              <a:rPr lang="ko-KR" sz="1500">
                <a:solidFill>
                  <a:schemeClr val="dk1"/>
                </a:solidFill>
              </a:rPr>
              <a:t>가 켜진 상태면 실행을 건너뜁니다.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desired_center.data</a:t>
            </a:r>
            <a:r>
              <a:rPr lang="ko-KR" sz="1500">
                <a:solidFill>
                  <a:schemeClr val="dk1"/>
                </a:solidFill>
              </a:rPr>
              <a:t>에서 화면 중앙값 500을 빼 오차(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ko-KR" sz="1500">
                <a:solidFill>
                  <a:schemeClr val="dk1"/>
                </a:solidFill>
              </a:rPr>
              <a:t>)를 구합니다.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PD 제어</a:t>
            </a:r>
            <a:r>
              <a:rPr b="1" lang="ko-KR" sz="1500">
                <a:solidFill>
                  <a:schemeClr val="dk1"/>
                </a:solidFill>
              </a:rPr>
              <a:t>(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Kp*error + Kd*(error - last_error)</a:t>
            </a:r>
            <a:r>
              <a:rPr b="1" lang="ko-KR" sz="1500">
                <a:solidFill>
                  <a:schemeClr val="dk1"/>
                </a:solidFill>
              </a:rPr>
              <a:t>)</a:t>
            </a:r>
            <a:r>
              <a:rPr lang="ko-KR" sz="1500">
                <a:solidFill>
                  <a:schemeClr val="dk1"/>
                </a:solidFill>
              </a:rPr>
              <a:t>로 회전속도(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angular_z</a:t>
            </a:r>
            <a:r>
              <a:rPr lang="ko-KR" sz="1500">
                <a:solidFill>
                  <a:schemeClr val="dk1"/>
                </a:solidFill>
              </a:rPr>
              <a:t>)를 계산하고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last_error</a:t>
            </a:r>
            <a:r>
              <a:rPr lang="ko-KR" sz="1500">
                <a:solidFill>
                  <a:schemeClr val="dk1"/>
                </a:solidFill>
              </a:rPr>
              <a:t>를 업데이트합니다.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오차가 클수록 속도를 감소시키는 가중 함수를 적용해 선속도(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linear.x</a:t>
            </a:r>
            <a:r>
              <a:rPr lang="ko-KR" sz="1500">
                <a:solidFill>
                  <a:schemeClr val="dk1"/>
                </a:solidFill>
              </a:rPr>
              <a:t>)를 정하고, 상한 0.05를 넘지 않도록 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최종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Twist</a:t>
            </a:r>
            <a:r>
              <a:rPr lang="ko-KR" sz="1500">
                <a:solidFill>
                  <a:schemeClr val="dk1"/>
                </a:solidFill>
              </a:rPr>
              <a:t> 메시지를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/lane/cmd_vel</a:t>
            </a:r>
            <a:r>
              <a:rPr b="1" lang="ko-KR" sz="1500">
                <a:solidFill>
                  <a:schemeClr val="dk1"/>
                </a:solidFill>
              </a:rPr>
              <a:t> </a:t>
            </a:r>
            <a:r>
              <a:rPr lang="ko-KR" sz="1500">
                <a:solidFill>
                  <a:schemeClr val="dk1"/>
                </a:solidFill>
              </a:rPr>
              <a:t>토픽에 발행해 주행 제어 명령을 보냅니다.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g3698dbc5f22_56_290" title="스크린샷 2025-06-20 11-20-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88" y="2096088"/>
            <a:ext cx="53625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698dbc5f22_56_290" title="스크린샷 2025-06-20 11-21-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99" y="2902725"/>
            <a:ext cx="53625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698dbc5f22_56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30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698dbc5f22_56_30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2" name="Google Shape;562;g3698dbc5f22_56_30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63" name="Google Shape;563;g3698dbc5f22_56_30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4" name="Google Shape;564;g3698dbc5f22_56_30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65" name="Google Shape;565;g3698dbc5f22_56_30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g3698dbc5f22_56_30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3698dbc5f22_56_30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g3698dbc5f22_56_307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569" name="Google Shape;569;g3698dbc5f22_56_307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Simulation-control_lane.py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g3698dbc5f22_56_30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71" name="Google Shape;571;g3698dbc5f22_56_30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698dbc5f22_56_307"/>
          <p:cNvSpPr txBox="1"/>
          <p:nvPr/>
        </p:nvSpPr>
        <p:spPr>
          <a:xfrm>
            <a:off x="5805775" y="2036850"/>
            <a:ext cx="61656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/avoid_control</a:t>
            </a:r>
            <a:r>
              <a:rPr lang="ko-KR" sz="1800">
                <a:solidFill>
                  <a:schemeClr val="dk1"/>
                </a:solidFill>
              </a:rPr>
              <a:t> 토픽으로 들어오는 회피용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Twist</a:t>
            </a:r>
            <a:r>
              <a:rPr lang="ko-KR" sz="1800">
                <a:solidFill>
                  <a:schemeClr val="dk1"/>
                </a:solidFill>
              </a:rPr>
              <a:t> 메시지를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self.avoid_twist</a:t>
            </a:r>
            <a:r>
              <a:rPr lang="ko-KR" sz="1800">
                <a:solidFill>
                  <a:schemeClr val="dk1"/>
                </a:solidFill>
              </a:rPr>
              <a:t>에 저장합니다.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avoid_active</a:t>
            </a:r>
            <a:r>
              <a:rPr lang="ko-KR" sz="1800">
                <a:solidFill>
                  <a:schemeClr val="dk1"/>
                </a:solidFill>
              </a:rPr>
              <a:t> 플래그가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ko-KR" sz="1800">
                <a:solidFill>
                  <a:schemeClr val="dk1"/>
                </a:solidFill>
              </a:rPr>
              <a:t>일 때만, 저장한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avoid_twist</a:t>
            </a:r>
            <a:r>
              <a:rPr b="1" lang="ko-KR" sz="1800">
                <a:solidFill>
                  <a:schemeClr val="dk1"/>
                </a:solidFill>
              </a:rPr>
              <a:t>를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/lane/cmd_vel</a:t>
            </a:r>
            <a:r>
              <a:rPr lang="ko-KR" sz="1800">
                <a:solidFill>
                  <a:schemeClr val="dk1"/>
                </a:solidFill>
              </a:rPr>
              <a:t>로 즉시 발행하여 장애물 회피 동작을 실행합니다.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/avoid_active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토픽에서 받은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ko-KR" sz="1800">
                <a:solidFill>
                  <a:schemeClr val="dk1"/>
                </a:solidFill>
              </a:rPr>
              <a:t> 메시지로 </a:t>
            </a:r>
            <a:r>
              <a:rPr b="1"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avoid_active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플래그를 켜거나 끕니다.</a:t>
            </a:r>
            <a:br>
              <a:rPr lang="ko-K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플래그가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ko-KR" sz="1800">
                <a:solidFill>
                  <a:schemeClr val="dk1"/>
                </a:solidFill>
              </a:rPr>
              <a:t>가 되면 “</a:t>
            </a:r>
            <a:r>
              <a:rPr b="1" lang="ko-KR" sz="1800">
                <a:solidFill>
                  <a:schemeClr val="dk1"/>
                </a:solidFill>
              </a:rPr>
              <a:t>Avoidance mode activated</a:t>
            </a:r>
            <a:r>
              <a:rPr lang="ko-KR" sz="1800">
                <a:solidFill>
                  <a:schemeClr val="dk1"/>
                </a:solidFill>
              </a:rPr>
              <a:t>.” 로그를, </a:t>
            </a:r>
            <a:r>
              <a:rPr lang="ko-K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ko-KR" sz="1800">
                <a:solidFill>
                  <a:schemeClr val="dk1"/>
                </a:solidFill>
              </a:rPr>
              <a:t>가 되면 “Avoidance mode deactivated. </a:t>
            </a:r>
            <a:r>
              <a:rPr b="1" lang="ko-KR" sz="1800">
                <a:solidFill>
                  <a:schemeClr val="dk1"/>
                </a:solidFill>
              </a:rPr>
              <a:t>Returning to lane following.</a:t>
            </a:r>
            <a:r>
              <a:rPr lang="ko-KR" sz="1800">
                <a:solidFill>
                  <a:schemeClr val="dk1"/>
                </a:solidFill>
              </a:rPr>
              <a:t>” 로그를 출력해 현재 동작 모드를 알려줍니다.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3" name="Google Shape;573;g3698dbc5f22_56_307" title="스크린샷 2025-06-20 11-24-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00" y="2236850"/>
            <a:ext cx="5242725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3698dbc5f22_56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30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698dbc5f22_56_32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0" name="Google Shape;580;g3698dbc5f22_56_32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81" name="Google Shape;581;g3698dbc5f22_56_32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g3698dbc5f22_56_32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83" name="Google Shape;583;g3698dbc5f22_56_32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g3698dbc5f22_56_32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698dbc5f22_56_32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g3698dbc5f22_56_324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587" name="Google Shape;587;g3698dbc5f22_56_324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Simulation-control_lane.py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g3698dbc5f22_56_32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89" name="Google Shape;589;g3698dbc5f22_56_32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698dbc5f22_56_324"/>
          <p:cNvSpPr txBox="1"/>
          <p:nvPr/>
        </p:nvSpPr>
        <p:spPr>
          <a:xfrm>
            <a:off x="5021200" y="2096100"/>
            <a:ext cx="6959400" cy="5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노드가 종료될 때 호출되며, </a:t>
            </a:r>
            <a:r>
              <a:rPr b="1" lang="ko-KR" sz="1600">
                <a:solidFill>
                  <a:schemeClr val="dk1"/>
                </a:solidFill>
              </a:rPr>
              <a:t>“Shutting down. cmd_vel will be 0” </a:t>
            </a:r>
            <a:r>
              <a:rPr lang="ko-KR" sz="1600">
                <a:solidFill>
                  <a:schemeClr val="dk1"/>
                </a:solidFill>
              </a:rPr>
              <a:t>로그를 남깁니다.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빈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Twist()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메시지를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/lane/cmd_vel</a:t>
            </a:r>
            <a:r>
              <a:rPr lang="ko-KR" sz="1600">
                <a:solidFill>
                  <a:schemeClr val="dk1"/>
                </a:solidFill>
              </a:rPr>
              <a:t>로 발행해 선속도와 회전속도를 모두 0으로 설정함으로써 안전하게 차량을 멈춥니다.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rclpy.init()</a:t>
            </a:r>
            <a:r>
              <a:rPr lang="ko-KR" sz="1600">
                <a:solidFill>
                  <a:schemeClr val="dk1"/>
                </a:solidFill>
              </a:rPr>
              <a:t>로 ROS 2 클라이언트를 초기화하고,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ControlLane()</a:t>
            </a:r>
            <a:r>
              <a:rPr lang="ko-KR" sz="1600">
                <a:solidFill>
                  <a:schemeClr val="dk1"/>
                </a:solidFill>
              </a:rPr>
              <a:t> 인스턴스를 생성해 토픽 구독·퍼블리시를 준비합니다.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rclpy.spin(node)</a:t>
            </a:r>
            <a:r>
              <a:rPr lang="ko-KR" sz="1600">
                <a:solidFill>
                  <a:schemeClr val="dk1"/>
                </a:solidFill>
              </a:rPr>
              <a:t>로 콜백을 실행하며 대기하다가 사용자가 중단하면,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shut_down()</a:t>
            </a:r>
            <a:r>
              <a:rPr lang="ko-KR" sz="1600">
                <a:solidFill>
                  <a:schemeClr val="dk1"/>
                </a:solidFill>
              </a:rPr>
              <a:t>으로 마지막으로 차량을 정지시키고,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destroy_node()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및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rclpy.shutdown()</a:t>
            </a:r>
            <a:r>
              <a:rPr lang="ko-KR" sz="1600">
                <a:solidFill>
                  <a:schemeClr val="dk1"/>
                </a:solidFill>
              </a:rPr>
              <a:t>으로 노드와 ROS 환경을 깔끔히 종료합니다.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1" name="Google Shape;591;g3698dbc5f22_56_324" title="스크린샷 2025-06-20 11-25-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236850"/>
            <a:ext cx="44958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3698dbc5f22_12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698dbc5f22_12_3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8" name="Google Shape;598;g3698dbc5f22_12_3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99" name="Google Shape;599;g3698dbc5f22_12_3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g3698dbc5f22_12_3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01" name="Google Shape;601;g3698dbc5f22_12_3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g3698dbc5f22_12_3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3698dbc5f22_12_3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g3698dbc5f22_12_34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05" name="Google Shape;605;g3698dbc5f22_12_34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g3698dbc5f22_12_3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7" name="Google Shape;607;g3698dbc5f22_12_34"/>
          <p:cNvSpPr txBox="1"/>
          <p:nvPr/>
        </p:nvSpPr>
        <p:spPr>
          <a:xfrm>
            <a:off x="5381175" y="1383500"/>
            <a:ext cx="6810900" cy="5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파라미터 선언 &amp; 동적 로딩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여러 제어·검출 파라미터(Hue/Sat/Val 범위, 픽셀 임계치, 복구 대기시간·회전시간, PID 게인, 속도·가속도 한계 등)를 딕셔너리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params</a:t>
            </a:r>
            <a:r>
              <a:rPr lang="ko-KR">
                <a:solidFill>
                  <a:schemeClr val="dk1"/>
                </a:solidFill>
              </a:rPr>
              <a:t>에 모아 선언.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declare_parameter(k, v)</a:t>
            </a:r>
            <a:r>
              <a:rPr b="1" lang="ko-KR">
                <a:solidFill>
                  <a:schemeClr val="dk1"/>
                </a:solidFill>
              </a:rPr>
              <a:t> 후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self.get_parameter(k).value</a:t>
            </a:r>
            <a:r>
              <a:rPr b="1" lang="ko-KR">
                <a:solidFill>
                  <a:schemeClr val="dk1"/>
                </a:solidFill>
              </a:rPr>
              <a:t>를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setattr(self, k, ...)</a:t>
            </a:r>
            <a:r>
              <a:rPr b="1" lang="ko-KR">
                <a:solidFill>
                  <a:schemeClr val="dk1"/>
                </a:solidFill>
              </a:rPr>
              <a:t>으로 클래스 속성에 할당.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→ 런치 파일이나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ros2 param set</a:t>
            </a:r>
            <a:r>
              <a:rPr lang="ko-KR">
                <a:solidFill>
                  <a:schemeClr val="dk1"/>
                </a:solidFill>
              </a:rPr>
              <a:t>으로 값 변경 시 코드 내부에서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self.&lt;파라미터명&gt;</a:t>
            </a:r>
            <a:r>
              <a:rPr lang="ko-KR">
                <a:solidFill>
                  <a:schemeClr val="dk1"/>
                </a:solidFill>
              </a:rPr>
              <a:t>으로 바로 반영 가능.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상태 변수 초기화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CvBridge()</a:t>
            </a:r>
            <a:r>
              <a:rPr lang="ko-KR">
                <a:solidFill>
                  <a:schemeClr val="dk1"/>
                </a:solidFill>
              </a:rPr>
              <a:t> 객체 생성: ROS 이미지 메시지를 OpenCV 이미지로 변환.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self.frame = None</a:t>
            </a:r>
            <a:r>
              <a:rPr lang="ko-KR">
                <a:solidFill>
                  <a:schemeClr val="dk1"/>
                </a:solidFill>
              </a:rPr>
              <a:t>: 최신 디코딩 프레임 저장 버퍼.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self.joints = [0.0]*4</a:t>
            </a:r>
            <a:r>
              <a:rPr lang="ko-KR">
                <a:solidFill>
                  <a:schemeClr val="dk1"/>
                </a:solidFill>
              </a:rPr>
              <a:t>, </a:t>
            </a:r>
            <a:r>
              <a:rPr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self.joint_names = [...]</a:t>
            </a:r>
            <a:r>
              <a:rPr lang="ko-KR">
                <a:solidFill>
                  <a:schemeClr val="dk1"/>
                </a:solidFill>
              </a:rPr>
              <a:t>: 팔 관절 상태 저장.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self.offset = 0.45</a:t>
            </a:r>
            <a:r>
              <a:rPr b="1" lang="ko-KR">
                <a:solidFill>
                  <a:schemeClr val="dk1"/>
                </a:solidFill>
              </a:rPr>
              <a:t>,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self.state = 'restored'</a:t>
            </a:r>
            <a:r>
              <a:rPr b="1" lang="ko-KR">
                <a:solidFill>
                  <a:schemeClr val="dk1"/>
                </a:solidFill>
              </a:rPr>
              <a:t>,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self.recover = False</a:t>
            </a:r>
            <a:r>
              <a:rPr b="1" lang="ko-KR">
                <a:solidFill>
                  <a:schemeClr val="dk1"/>
                </a:solidFill>
              </a:rPr>
              <a:t>: 색상 기반 복구 모드 진입 여부와 오프셋 값 관리.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self.prev_err = 0.0</a:t>
            </a:r>
            <a:r>
              <a:rPr b="1" lang="ko-KR">
                <a:solidFill>
                  <a:schemeClr val="dk1"/>
                </a:solidFill>
              </a:rPr>
              <a:t>,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self.integral = 0.0</a:t>
            </a:r>
            <a:r>
              <a:rPr b="1" lang="ko-KR">
                <a:solidFill>
                  <a:schemeClr val="dk1"/>
                </a:solidFill>
              </a:rPr>
              <a:t>: PID 제어의 이전 오차 및 적분값 초기화.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self.pick_in_progress = False</a:t>
            </a:r>
            <a:r>
              <a:rPr b="1" lang="ko-KR">
                <a:solidFill>
                  <a:schemeClr val="dk1"/>
                </a:solidFill>
              </a:rPr>
              <a:t>, </a:t>
            </a:r>
            <a:r>
              <a:rPr b="1" lang="ko-K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self.marker_detected</a:t>
            </a:r>
            <a:r>
              <a:rPr b="1" lang="ko-KR">
                <a:solidFill>
                  <a:schemeClr val="dk1"/>
                </a:solidFill>
              </a:rPr>
              <a:t> 등: ArUco 감지 후 pick 작업 플래그 관리.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8" name="Google Shape;608;g3698dbc5f22_12_34" title="스크린샷 2025-06-20 13-18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75" y="2005800"/>
            <a:ext cx="5067300" cy="45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3698dbc5f22_46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698dbc5f22_461_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5" name="Google Shape;615;g3698dbc5f22_461_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16" name="Google Shape;616;g3698dbc5f22_461_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g3698dbc5f22_461_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18" name="Google Shape;618;g3698dbc5f22_461_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g3698dbc5f22_461_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3698dbc5f22_461_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g3698dbc5f22_461_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22" name="Google Shape;622;g3698dbc5f22_461_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g3698dbc5f22_461_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4" name="Google Shape;624;g3698dbc5f22_461_0"/>
          <p:cNvSpPr txBox="1"/>
          <p:nvPr/>
        </p:nvSpPr>
        <p:spPr>
          <a:xfrm>
            <a:off x="5833450" y="1968875"/>
            <a:ext cx="6313500" cy="4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구독·퍼블리셔</a:t>
            </a:r>
            <a:r>
              <a:rPr lang="ko-KR" sz="1600">
                <a:solidFill>
                  <a:schemeClr val="dk1"/>
                </a:solidFill>
              </a:rPr>
              <a:t>: 카메라 영상, 관절 상태 구독, 주행 명령(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lang="ko-KR" sz="1600">
                <a:solidFill>
                  <a:schemeClr val="dk1"/>
                </a:solidFill>
              </a:rPr>
              <a:t>), 디버그 영상, 팔 제어, 픽업 트리거 퍼블리시를 설정.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타이머</a:t>
            </a:r>
            <a:r>
              <a:rPr lang="ko-KR" sz="1600">
                <a:solidFill>
                  <a:schemeClr val="dk1"/>
                </a:solidFill>
              </a:rPr>
              <a:t>: 0.05초 간격(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20Hz</a:t>
            </a:r>
            <a:r>
              <a:rPr lang="ko-KR" sz="1600">
                <a:solidFill>
                  <a:schemeClr val="dk1"/>
                </a:solidFill>
              </a:rPr>
              <a:t>)으로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self.loop</a:t>
            </a:r>
            <a:r>
              <a:rPr lang="ko-KR" sz="1600">
                <a:solidFill>
                  <a:schemeClr val="dk1"/>
                </a:solidFill>
              </a:rPr>
              <a:t> 호출해 주 제어 로직을 주기적으로 실행.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콜백 그룹 &amp; 플래그 초기화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MutuallyExclusiveCallbackGroup</a:t>
            </a:r>
            <a:r>
              <a:rPr lang="ko-KR" sz="1600">
                <a:solidFill>
                  <a:schemeClr val="dk1"/>
                </a:solidFill>
              </a:rPr>
              <a:t>으로 콜백 충돌 방지,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marker_detected</a:t>
            </a:r>
            <a:r>
              <a:rPr b="1" lang="ko-KR" sz="1600">
                <a:solidFill>
                  <a:schemeClr val="dk1"/>
                </a:solidFill>
              </a:rPr>
              <a:t>,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delayed_stop_timer</a:t>
            </a:r>
            <a:r>
              <a:rPr lang="ko-KR" sz="1600">
                <a:solidFill>
                  <a:schemeClr val="dk1"/>
                </a:solidFill>
              </a:rPr>
              <a:t> 등 상태 변수 초기화.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PID 파라미터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kp/ki/kd</a:t>
            </a:r>
            <a:r>
              <a:rPr lang="ko-KR" sz="1600">
                <a:solidFill>
                  <a:schemeClr val="dk1"/>
                </a:solidFill>
              </a:rPr>
              <a:t>, 이전 오차와 적분 누적값, 최대 각속도(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max_a</a:t>
            </a:r>
            <a:r>
              <a:rPr lang="ko-KR" sz="1600">
                <a:solidFill>
                  <a:schemeClr val="dk1"/>
                </a:solidFill>
              </a:rPr>
              <a:t>)와 선속도 한계(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min_v</a:t>
            </a:r>
            <a:r>
              <a:rPr lang="ko-KR" sz="1600">
                <a:solidFill>
                  <a:schemeClr val="dk1"/>
                </a:solidFill>
              </a:rPr>
              <a:t>,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max_v</a:t>
            </a:r>
            <a:r>
              <a:rPr lang="ko-KR" sz="1600">
                <a:solidFill>
                  <a:schemeClr val="dk1"/>
                </a:solidFill>
              </a:rPr>
              <a:t>)를 설정해 히스토그램 기반 차선 추적에서 사용할 제어 이득을 준비.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이로써 초기화 단계에서 모든 토픽·타이머·제어 파라미터를 명확히 선언하여, 이후 콜백과 제어 루프에서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self.&lt;변수&gt;</a:t>
            </a:r>
            <a:r>
              <a:rPr lang="ko-KR" sz="1600">
                <a:solidFill>
                  <a:schemeClr val="dk1"/>
                </a:solidFill>
              </a:rPr>
              <a:t>로 일관되게 참조·갱신할 수 있도록 구조화함.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5" name="Google Shape;625;g3698dbc5f22_461_0" title="스크린샷 2025-06-20 13-24-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5" y="1968875"/>
            <a:ext cx="5658075" cy="45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3698dbc5f22_46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698dbc5f22_461_1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2" name="Google Shape;632;g3698dbc5f22_461_1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33" name="Google Shape;633;g3698dbc5f22_461_1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g3698dbc5f22_461_1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35" name="Google Shape;635;g3698dbc5f22_461_1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g3698dbc5f22_461_1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3698dbc5f22_461_1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g3698dbc5f22_461_16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39" name="Google Shape;639;g3698dbc5f22_461_16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g3698dbc5f22_461_1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41" name="Google Shape;641;g3698dbc5f22_461_16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698dbc5f22_461_16"/>
          <p:cNvSpPr txBox="1"/>
          <p:nvPr/>
        </p:nvSpPr>
        <p:spPr>
          <a:xfrm>
            <a:off x="5381175" y="1968875"/>
            <a:ext cx="6451800" cy="4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cb_image</a:t>
            </a:r>
            <a:r>
              <a:rPr b="1"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/camera/image_raw/compressed</a:t>
            </a:r>
            <a:r>
              <a:rPr lang="ko-KR" sz="1600">
                <a:solidFill>
                  <a:schemeClr val="dk1"/>
                </a:solidFill>
              </a:rPr>
              <a:t>로 들어오는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CompressedImage</a:t>
            </a:r>
            <a:r>
              <a:rPr lang="ko-KR" sz="1600">
                <a:solidFill>
                  <a:schemeClr val="dk1"/>
                </a:solidFill>
              </a:rPr>
              <a:t>를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CvBridge</a:t>
            </a:r>
            <a:r>
              <a:rPr b="1" lang="ko-KR" sz="1600">
                <a:solidFill>
                  <a:schemeClr val="dk1"/>
                </a:solidFill>
              </a:rPr>
              <a:t>로 BGR OpenCV </a:t>
            </a:r>
            <a:r>
              <a:rPr lang="ko-KR" sz="1600">
                <a:solidFill>
                  <a:schemeClr val="dk1"/>
                </a:solidFill>
              </a:rPr>
              <a:t>이미지로 디코딩해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self.frame</a:t>
            </a:r>
            <a:r>
              <a:rPr lang="ko-KR" sz="1600">
                <a:solidFill>
                  <a:schemeClr val="dk1"/>
                </a:solidFill>
              </a:rPr>
              <a:t>에 저장. 실패하면 예외 무시.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cb_joint</a:t>
            </a:r>
            <a:r>
              <a:rPr b="1"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/joint_states</a:t>
            </a:r>
            <a:r>
              <a:rPr b="1" lang="ko-KR" sz="1600">
                <a:solidFill>
                  <a:schemeClr val="dk1"/>
                </a:solidFill>
              </a:rPr>
              <a:t>로 들어오는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JointState</a:t>
            </a:r>
            <a:r>
              <a:rPr b="1" lang="ko-KR" sz="1600">
                <a:solidFill>
                  <a:schemeClr val="dk1"/>
                </a:solidFill>
              </a:rPr>
              <a:t> 메시지의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ko-KR" sz="1600">
                <a:solidFill>
                  <a:schemeClr val="dk1"/>
                </a:solidFill>
              </a:rPr>
              <a:t>과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ko-KR" sz="1600">
                <a:solidFill>
                  <a:schemeClr val="dk1"/>
                </a:solidFill>
              </a:rPr>
              <a:t>을 함께 순회하며, 미리 정의한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self.joint_names</a:t>
            </a:r>
            <a:r>
              <a:rPr lang="ko-KR" sz="1600">
                <a:solidFill>
                  <a:schemeClr val="dk1"/>
                </a:solidFill>
              </a:rPr>
              <a:t>에 해당 이름이 있으면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self.joints</a:t>
            </a:r>
            <a:r>
              <a:rPr lang="ko-KR" sz="1600">
                <a:solidFill>
                  <a:schemeClr val="dk1"/>
                </a:solidFill>
              </a:rPr>
              <a:t> 리스트의 동일 인덱스에 현재 위치 값을 갱신.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 두 콜백으로 최신 이미지와 관절 상태를 지속 업데이트해, 이후 제어 로직이 최신 데이터를 사용할 수 있도록 함.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3" name="Google Shape;643;g3698dbc5f22_461_16" title="스크린샷 2025-06-20 13-27-2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13" y="2096100"/>
            <a:ext cx="47720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698dbc5f22_46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88" y="5339850"/>
            <a:ext cx="69818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g3698dbc5f22_46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3698dbc5f22_461_3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1" name="Google Shape;651;g3698dbc5f22_461_3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52" name="Google Shape;652;g3698dbc5f22_461_3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g3698dbc5f22_461_3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54" name="Google Shape;654;g3698dbc5f22_461_3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Google Shape;655;g3698dbc5f22_461_3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698dbc5f22_461_3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g3698dbc5f22_461_33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58" name="Google Shape;658;g3698dbc5f22_461_33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g3698dbc5f22_461_3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60" name="Google Shape;660;g3698dbc5f22_461_33"/>
          <p:cNvSpPr txBox="1"/>
          <p:nvPr/>
        </p:nvSpPr>
        <p:spPr>
          <a:xfrm>
            <a:off x="5090975" y="1430225"/>
            <a:ext cx="71391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cmd(self, lin, ang)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lin</a:t>
            </a:r>
            <a:r>
              <a:rPr lang="ko-KR" sz="1600">
                <a:solidFill>
                  <a:schemeClr val="dk1"/>
                </a:solidFill>
              </a:rPr>
              <a:t>과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ang</a:t>
            </a:r>
            <a:r>
              <a:rPr lang="ko-KR" sz="1600">
                <a:solidFill>
                  <a:schemeClr val="dk1"/>
                </a:solidFill>
              </a:rPr>
              <a:t> 값을 받아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Twist</a:t>
            </a:r>
            <a:r>
              <a:rPr lang="ko-KR" sz="1600">
                <a:solidFill>
                  <a:schemeClr val="dk1"/>
                </a:solidFill>
              </a:rPr>
              <a:t>를 만들고,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linear.x</a:t>
            </a:r>
            <a:r>
              <a:rPr lang="ko-KR" sz="1600">
                <a:solidFill>
                  <a:schemeClr val="dk1"/>
                </a:solidFill>
              </a:rPr>
              <a:t>와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angular.z</a:t>
            </a:r>
            <a:r>
              <a:rPr lang="ko-KR" sz="1600">
                <a:solidFill>
                  <a:schemeClr val="dk1"/>
                </a:solidFill>
              </a:rPr>
              <a:t>에 실수로 설정한 뒤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lang="ko-KR" sz="1600">
                <a:solidFill>
                  <a:schemeClr val="dk1"/>
                </a:solidFill>
              </a:rPr>
              <a:t>로 퍼블리시.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주행 속도 및 회전 속도 명령을 간단히 보내기 위한 헬퍼 함수.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marker_callback(self, msg)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/detected_markers</a:t>
            </a:r>
            <a:r>
              <a:rPr b="1" lang="ko-KR" sz="1600">
                <a:solidFill>
                  <a:schemeClr val="dk1"/>
                </a:solidFill>
              </a:rPr>
              <a:t>로 들어온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MarkerArray</a:t>
            </a:r>
            <a:r>
              <a:rPr lang="ko-KR" sz="1600">
                <a:solidFill>
                  <a:schemeClr val="dk1"/>
                </a:solidFill>
              </a:rPr>
              <a:t>의 각 마커를 검사하여, ID가 지정된 값(예: 1)과 일치하면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로그를 남기고, 메시지를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self.detected_marker_array</a:t>
            </a:r>
            <a:r>
              <a:rPr lang="ko-KR" sz="1600">
                <a:solidFill>
                  <a:schemeClr val="dk1"/>
                </a:solidFill>
              </a:rPr>
              <a:t>에 저장하며,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self.marker_detected = True</a:t>
            </a:r>
            <a:r>
              <a:rPr lang="ko-KR" sz="1600">
                <a:solidFill>
                  <a:schemeClr val="dk1"/>
                </a:solidFill>
              </a:rPr>
              <a:t> 플래그를 세팅.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이후 이미지 콜백 등에서 이 플래그를 확인해 로봇 정지 및 pick-and-place 트리거 로직을 실행할 수 있도록 함.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 둘을 통해 주행 명령 발행과 마커 감지 후 처리 흐름이 명확히 분리되어 구현되어 있습니다.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g3698dbc5f22_461_33" title="스크린샷 2025-06-20 13-29-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8" y="2192025"/>
            <a:ext cx="47148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3698dbc5f22_46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3698dbc5f22_461_4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8" name="Google Shape;668;g3698dbc5f22_461_4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69" name="Google Shape;669;g3698dbc5f22_461_4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g3698dbc5f22_461_4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71" name="Google Shape;671;g3698dbc5f22_461_4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g3698dbc5f22_461_4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3698dbc5f22_461_4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g3698dbc5f22_461_49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75" name="Google Shape;675;g3698dbc5f22_461_49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g3698dbc5f22_461_4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77" name="Google Shape;677;g3698dbc5f22_461_4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3698dbc5f22_461_49"/>
          <p:cNvSpPr txBox="1"/>
          <p:nvPr/>
        </p:nvSpPr>
        <p:spPr>
          <a:xfrm>
            <a:off x="5381175" y="1968875"/>
            <a:ext cx="6451800" cy="4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정지 실행</a:t>
            </a:r>
            <a:r>
              <a:rPr lang="ko-KR" sz="1600">
                <a:solidFill>
                  <a:schemeClr val="dk1"/>
                </a:solidFill>
              </a:rPr>
              <a:t>: 빈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Twist()</a:t>
            </a:r>
            <a:r>
              <a:rPr lang="ko-KR" sz="1600">
                <a:solidFill>
                  <a:schemeClr val="dk1"/>
                </a:solidFill>
              </a:rPr>
              <a:t> 메시지를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lang="ko-KR" sz="1600">
                <a:solidFill>
                  <a:schemeClr val="dk1"/>
                </a:solidFill>
              </a:rPr>
              <a:t>에 퍼블리시해 로봇의 선속도와 회전속도를 0으로 만들어 즉시 멈춥니다.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로그 기록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"Stopped after delay."</a:t>
            </a:r>
            <a:r>
              <a:rPr lang="ko-KR" sz="1600">
                <a:solidFill>
                  <a:schemeClr val="dk1"/>
                </a:solidFill>
              </a:rPr>
              <a:t> 로그를 남겨 정지 시점을 확인할 수 있게 합니다.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타이머 정리</a:t>
            </a:r>
            <a:r>
              <a:rPr lang="ko-KR" sz="1600">
                <a:solidFill>
                  <a:schemeClr val="dk1"/>
                </a:solidFill>
              </a:rPr>
              <a:t>: 이전에 설정된 지연 정지용 타이머가 있으면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cancel()</a:t>
            </a:r>
            <a:r>
              <a:rPr lang="ko-KR" sz="1600">
                <a:solidFill>
                  <a:schemeClr val="dk1"/>
                </a:solidFill>
              </a:rPr>
              <a:t>하여 더 이상 호출되지 않도록 하고,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ko-KR" sz="1600">
                <a:solidFill>
                  <a:schemeClr val="dk1"/>
                </a:solidFill>
              </a:rPr>
              <a:t>으로 초기화해 중복 실행을 방지합니다.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 함수는 보통 ArUco 감지 후 일정 시간 뒤 호출되어 로봇을 확실히 멈추고 타이머를 정리하는 역할을 수행합니다.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9" name="Google Shape;679;g3698dbc5f22_461_49" title="스크린샷 2025-06-20 13-31-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00" y="3308538"/>
            <a:ext cx="48196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" name="Google Shape;146;p3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47" name="Google Shape;147;p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" name="Google Shape;150;p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152" name="Google Shape;152;p3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아래 내용이 </a:t>
              </a: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반드시 포함</a:t>
              </a:r>
              <a:r>
                <a:rPr b="1"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되도록 작성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한다.  </a:t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4" name="Google Shape;154;p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0202" y="3164584"/>
            <a:ext cx="178594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327648">
            <a:off x="386995" y="5443343"/>
            <a:ext cx="186904" cy="20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9">
            <a:alphaModFix/>
          </a:blip>
          <a:srcRect b="0" l="44921" r="0" t="0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0">
            <a:alphaModFix/>
          </a:blip>
          <a:srcRect b="0" l="45412" r="0" t="0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34670"/>
            <a:ext cx="12192000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72484" y="2240918"/>
            <a:ext cx="149373" cy="14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3"/>
          <p:cNvGrpSpPr/>
          <p:nvPr/>
        </p:nvGrpSpPr>
        <p:grpSpPr>
          <a:xfrm>
            <a:off x="7339013" y="2344962"/>
            <a:ext cx="2122307" cy="3832181"/>
            <a:chOff x="7348911" y="2344962"/>
            <a:chExt cx="2122307" cy="3832181"/>
          </a:xfrm>
        </p:grpSpPr>
        <p:grpSp>
          <p:nvGrpSpPr>
            <p:cNvPr id="165" name="Google Shape;165;p3"/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8" name="Google Shape;168;p3"/>
            <p:cNvGrpSpPr/>
            <p:nvPr/>
          </p:nvGrpSpPr>
          <p:grpSpPr>
            <a:xfrm>
              <a:off x="8192766" y="2344962"/>
              <a:ext cx="418718" cy="380422"/>
              <a:chOff x="427587" y="2066948"/>
              <a:chExt cx="912263" cy="828829"/>
            </a:xfrm>
          </p:grpSpPr>
          <p:sp>
            <p:nvSpPr>
              <p:cNvPr id="169" name="Google Shape;169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" name="Google Shape;172;p3"/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구조</a:t>
              </a:r>
              <a:endParaRPr b="1" sz="1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3"/>
          <p:cNvGrpSpPr/>
          <p:nvPr/>
        </p:nvGrpSpPr>
        <p:grpSpPr>
          <a:xfrm>
            <a:off x="491899" y="2344962"/>
            <a:ext cx="2122308" cy="3832181"/>
            <a:chOff x="501797" y="2344962"/>
            <a:chExt cx="2122308" cy="3832181"/>
          </a:xfrm>
        </p:grpSpPr>
        <p:grpSp>
          <p:nvGrpSpPr>
            <p:cNvPr id="174" name="Google Shape;174;p3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7" name="Google Shape;177;p3"/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 및 선정 배경, 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기획의도</a:t>
              </a:r>
              <a:endParaRPr/>
            </a:p>
          </p:txBody>
        </p:sp>
        <p:grpSp>
          <p:nvGrpSpPr>
            <p:cNvPr id="178" name="Google Shape;178;p3"/>
            <p:cNvGrpSpPr/>
            <p:nvPr/>
          </p:nvGrpSpPr>
          <p:grpSpPr>
            <a:xfrm>
              <a:off x="1388467" y="2344962"/>
              <a:ext cx="418718" cy="416501"/>
              <a:chOff x="427587" y="2066948"/>
              <a:chExt cx="912263" cy="907435"/>
            </a:xfrm>
          </p:grpSpPr>
          <p:sp>
            <p:nvSpPr>
              <p:cNvPr id="179" name="Google Shape;179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3"/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3"/>
            <p:cNvSpPr txBox="1"/>
            <p:nvPr/>
          </p:nvSpPr>
          <p:spPr>
            <a:xfrm>
              <a:off x="501797" y="4453027"/>
              <a:ext cx="2122307" cy="904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주제의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특화 포인트</a:t>
              </a: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기존 유사 서비스와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차별화된 내용</a:t>
              </a: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제시 </a:t>
              </a:r>
              <a:endParaRPr/>
            </a:p>
          </p:txBody>
        </p:sp>
        <p:cxnSp>
          <p:nvCxnSpPr>
            <p:cNvPr id="183" name="Google Shape;183;p3"/>
            <p:cNvCxnSpPr/>
            <p:nvPr/>
          </p:nvCxnSpPr>
          <p:spPr>
            <a:xfrm>
              <a:off x="1458728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4" name="Google Shape;184;p3"/>
          <p:cNvGrpSpPr/>
          <p:nvPr/>
        </p:nvGrpSpPr>
        <p:grpSpPr>
          <a:xfrm>
            <a:off x="2774271" y="2344962"/>
            <a:ext cx="2122307" cy="3832181"/>
            <a:chOff x="2784169" y="2344962"/>
            <a:chExt cx="2122307" cy="3832181"/>
          </a:xfrm>
        </p:grpSpPr>
        <p:grpSp>
          <p:nvGrpSpPr>
            <p:cNvPr id="185" name="Google Shape;185;p3"/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8" name="Google Shape;188;p3"/>
            <p:cNvGrpSpPr/>
            <p:nvPr/>
          </p:nvGrpSpPr>
          <p:grpSpPr>
            <a:xfrm>
              <a:off x="3677916" y="2344962"/>
              <a:ext cx="418718" cy="380422"/>
              <a:chOff x="427587" y="2066948"/>
              <a:chExt cx="912263" cy="828829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1" name="Google Shape;191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3"/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내용 </a:t>
              </a:r>
              <a:endParaRPr/>
            </a:p>
          </p:txBody>
        </p:sp>
        <p:sp>
          <p:nvSpPr>
            <p:cNvPr id="193" name="Google Shape;193;p3"/>
            <p:cNvSpPr txBox="1"/>
            <p:nvPr/>
          </p:nvSpPr>
          <p:spPr>
            <a:xfrm>
              <a:off x="2784169" y="4453027"/>
              <a:ext cx="2122307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구현 내용, 컨셉, 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훈련내용과의 연관성</a:t>
              </a: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등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포함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4" name="Google Shape;194;p3"/>
            <p:cNvCxnSpPr/>
            <p:nvPr/>
          </p:nvCxnSpPr>
          <p:spPr>
            <a:xfrm>
              <a:off x="3741100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FFD85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5" name="Google Shape;195;p3"/>
          <p:cNvGrpSpPr/>
          <p:nvPr/>
        </p:nvGrpSpPr>
        <p:grpSpPr>
          <a:xfrm>
            <a:off x="5054374" y="2344962"/>
            <a:ext cx="2124575" cy="3832181"/>
            <a:chOff x="5064272" y="2344962"/>
            <a:chExt cx="2124575" cy="3832181"/>
          </a:xfrm>
        </p:grpSpPr>
        <p:grpSp>
          <p:nvGrpSpPr>
            <p:cNvPr id="196" name="Google Shape;196;p3"/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</p:grpSpPr>
          <p:sp>
            <p:nvSpPr>
              <p:cNvPr id="197" name="Google Shape;197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9" name="Google Shape;199;p3"/>
            <p:cNvGrpSpPr/>
            <p:nvPr/>
          </p:nvGrpSpPr>
          <p:grpSpPr>
            <a:xfrm>
              <a:off x="5913116" y="2344962"/>
              <a:ext cx="418718" cy="380422"/>
              <a:chOff x="427587" y="2066948"/>
              <a:chExt cx="912263" cy="828829"/>
            </a:xfrm>
          </p:grpSpPr>
          <p:sp>
            <p:nvSpPr>
              <p:cNvPr id="200" name="Google Shape;200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3"/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 장비 및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재료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3"/>
            <p:cNvSpPr txBox="1"/>
            <p:nvPr/>
          </p:nvSpPr>
          <p:spPr>
            <a:xfrm>
              <a:off x="5064272" y="4453027"/>
              <a:ext cx="2122200" cy="68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ros2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robotis waffle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5" name="Google Shape;205;p3"/>
            <p:cNvCxnSpPr/>
            <p:nvPr/>
          </p:nvCxnSpPr>
          <p:spPr>
            <a:xfrm>
              <a:off x="6021203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6" name="Google Shape;206;p3"/>
          <p:cNvGrpSpPr/>
          <p:nvPr/>
        </p:nvGrpSpPr>
        <p:grpSpPr>
          <a:xfrm>
            <a:off x="9616850" y="2344962"/>
            <a:ext cx="2126842" cy="3832181"/>
            <a:chOff x="9626748" y="2344962"/>
            <a:chExt cx="2126842" cy="3832181"/>
          </a:xfrm>
        </p:grpSpPr>
        <p:grpSp>
          <p:nvGrpSpPr>
            <p:cNvPr id="207" name="Google Shape;207;p3"/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</p:grpSpPr>
          <p:sp>
            <p:nvSpPr>
              <p:cNvPr id="208" name="Google Shape;208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0" name="Google Shape;210;p3"/>
            <p:cNvGrpSpPr/>
            <p:nvPr/>
          </p:nvGrpSpPr>
          <p:grpSpPr>
            <a:xfrm>
              <a:off x="10477859" y="2344962"/>
              <a:ext cx="418718" cy="380422"/>
              <a:chOff x="427587" y="2066948"/>
              <a:chExt cx="912263" cy="828829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3"/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4" name="Google Shape;214;p3"/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활용방안 및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효과</a:t>
              </a:r>
              <a:endParaRPr/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산출물의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효용</a:t>
              </a: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(효과)/</a:t>
              </a:r>
              <a:b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비즈니스 실무 활용성 제시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6" name="Google Shape;216;p3"/>
            <p:cNvCxnSpPr/>
            <p:nvPr/>
          </p:nvCxnSpPr>
          <p:spPr>
            <a:xfrm>
              <a:off x="10583679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7" name="Google Shape;217;p3"/>
          <p:cNvSpPr txBox="1"/>
          <p:nvPr/>
        </p:nvSpPr>
        <p:spPr>
          <a:xfrm>
            <a:off x="7358069" y="4437112"/>
            <a:ext cx="212230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목적, 진행 일정, 구체적인 실행 내역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3698dbc5f22_46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3698dbc5f22_461_6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6" name="Google Shape;686;g3698dbc5f22_461_6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87" name="Google Shape;687;g3698dbc5f22_461_6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g3698dbc5f22_461_6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89" name="Google Shape;689;g3698dbc5f22_461_6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g3698dbc5f22_461_6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3698dbc5f22_461_6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g3698dbc5f22_461_66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693" name="Google Shape;693;g3698dbc5f22_461_66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g3698dbc5f22_461_6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95" name="Google Shape;695;g3698dbc5f22_461_66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3698dbc5f22_461_66"/>
          <p:cNvSpPr txBox="1"/>
          <p:nvPr/>
        </p:nvSpPr>
        <p:spPr>
          <a:xfrm>
            <a:off x="6096000" y="1968875"/>
            <a:ext cx="5736900" cy="4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픽업 중(skip)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self.pick_in_progress</a:t>
            </a:r>
            <a:r>
              <a:rPr b="1" lang="ko-KR" sz="1600">
                <a:solidFill>
                  <a:schemeClr val="dk1"/>
                </a:solidFill>
              </a:rPr>
              <a:t>가 True</a:t>
            </a:r>
            <a:r>
              <a:rPr lang="ko-KR" sz="1600">
                <a:solidFill>
                  <a:schemeClr val="dk1"/>
                </a:solidFill>
              </a:rPr>
              <a:t>면 이미지 처리를 중단해 중복 트리거 방지.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ArUco 처리</a:t>
            </a:r>
            <a:r>
              <a:rPr lang="ko-KR" sz="1600">
                <a:solidFill>
                  <a:schemeClr val="dk1"/>
                </a:solidFill>
              </a:rPr>
              <a:t>: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self.marker_detected</a:t>
            </a:r>
            <a:r>
              <a:rPr lang="ko-KR" sz="1600">
                <a:solidFill>
                  <a:schemeClr val="dk1"/>
                </a:solidFill>
              </a:rPr>
              <a:t> 플래그가 켜지면, 즉시 Twist(0,0) 발행해 정지시키고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/pick_trigger</a:t>
            </a:r>
            <a:r>
              <a:rPr lang="ko-KR" sz="1600">
                <a:solidFill>
                  <a:schemeClr val="dk1"/>
                </a:solidFill>
              </a:rPr>
              <a:t> 퍼블리시, 마커 정보 로그 출력. 이후 플래그 리셋 및 라인 추적 로직을 건너뛰도록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-KR" sz="1600">
                <a:solidFill>
                  <a:schemeClr val="dk1"/>
                </a:solidFill>
              </a:rPr>
              <a:t>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라인 추적 부분</a:t>
            </a:r>
            <a:r>
              <a:rPr lang="ko-KR" sz="1600">
                <a:solidFill>
                  <a:schemeClr val="dk1"/>
                </a:solidFill>
              </a:rPr>
              <a:t>: 마커 미감지 시에만 실행되며, 이전에 설명된 이미지 디코딩 → HSV 마스크 → 색 기반 복구 로직 → PID 주행 제어 → 디버그 퍼블리시 등의 흐름을 이어 수행.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 구조 덕분에 마커 검출 시 정지·픽업 로직과 일반 차선 추적 로직이 명확히 분리되어 안정적이고 이해하기 쉬운 콜백 처리 흐름이 구현됩니다.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g3698dbc5f22_461_66" title="스크린샷 2025-06-20 13-33-2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3" y="2096110"/>
            <a:ext cx="5948625" cy="439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98dbc5f22_461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98dbc5f22_461_8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4" name="Google Shape;704;g3698dbc5f22_461_8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05" name="Google Shape;705;g3698dbc5f22_461_8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g3698dbc5f22_461_8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07" name="Google Shape;707;g3698dbc5f22_461_8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g3698dbc5f22_461_8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3698dbc5f22_461_8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g3698dbc5f22_461_83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711" name="Google Shape;711;g3698dbc5f22_461_83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g3698dbc5f22_461_8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3" name="Google Shape;713;g3698dbc5f22_461_83"/>
          <p:cNvSpPr txBox="1"/>
          <p:nvPr/>
        </p:nvSpPr>
        <p:spPr>
          <a:xfrm>
            <a:off x="5391250" y="1291775"/>
            <a:ext cx="6800700" cy="5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이미지 디코딩 &amp; HSV 변환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compressed_imgmsg_to_cv2</a:t>
            </a:r>
            <a:r>
              <a:rPr b="1" lang="ko-KR" sz="1500">
                <a:solidFill>
                  <a:schemeClr val="dk1"/>
                </a:solidFill>
              </a:rPr>
              <a:t>로 ROS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CompressedImage</a:t>
            </a:r>
            <a:r>
              <a:rPr b="1" lang="ko-KR" sz="1500">
                <a:solidFill>
                  <a:schemeClr val="dk1"/>
                </a:solidFill>
              </a:rPr>
              <a:t>를 OpenCV BGR로 바꾸고,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cv2.cvtColor</a:t>
            </a:r>
            <a:r>
              <a:rPr b="1" lang="ko-KR" sz="1500">
                <a:solidFill>
                  <a:schemeClr val="dk1"/>
                </a:solidFill>
              </a:rPr>
              <a:t>로 HSV</a:t>
            </a:r>
            <a:r>
              <a:rPr lang="ko-KR" sz="1500">
                <a:solidFill>
                  <a:schemeClr val="dk1"/>
                </a:solidFill>
              </a:rPr>
              <a:t>로 전환.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실패하면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-KR" sz="1500">
                <a:solidFill>
                  <a:schemeClr val="dk1"/>
                </a:solidFill>
              </a:rPr>
              <a:t>해 이후 처리 중단.</a:t>
            </a:r>
            <a:br>
              <a:rPr lang="ko-KR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색상 마스크 생성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</a:rPr>
              <a:t>파라미터로 선언해 둔 HSV 범위</a:t>
            </a:r>
            <a:r>
              <a:rPr b="1" lang="ko-KR" sz="1500">
                <a:solidFill>
                  <a:schemeClr val="dk1"/>
                </a:solidFill>
              </a:rPr>
              <a:t>(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self.y_h</a:t>
            </a:r>
            <a:r>
              <a:rPr b="1" lang="ko-KR" sz="1500">
                <a:solidFill>
                  <a:schemeClr val="dk1"/>
                </a:solidFill>
              </a:rPr>
              <a:t>,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self.y_s</a:t>
            </a:r>
            <a:r>
              <a:rPr b="1" lang="ko-KR" sz="1500">
                <a:solidFill>
                  <a:schemeClr val="dk1"/>
                </a:solidFill>
              </a:rPr>
              <a:t>,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self.y_v</a:t>
            </a:r>
            <a:r>
              <a:rPr b="1" lang="ko-KR" sz="1500">
                <a:solidFill>
                  <a:schemeClr val="dk1"/>
                </a:solidFill>
              </a:rPr>
              <a:t> 등)를 사용해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cv2.inRange</a:t>
            </a:r>
            <a:r>
              <a:rPr b="1" lang="ko-KR" sz="1500">
                <a:solidFill>
                  <a:schemeClr val="dk1"/>
                </a:solidFill>
              </a:rPr>
              <a:t>로 노란/흰색 차선 마스크를 각각 만듦.</a:t>
            </a:r>
            <a:br>
              <a:rPr b="1" lang="ko-KR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픽셀 수 계산 &amp; 상태 판별</a:t>
            </a:r>
            <a:r>
              <a:rPr lang="ko-KR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cv2.countNonZero</a:t>
            </a:r>
            <a:r>
              <a:rPr lang="ko-KR" sz="1500">
                <a:solidFill>
                  <a:schemeClr val="dk1"/>
                </a:solidFill>
              </a:rPr>
              <a:t>로 각 마스크의 비제로 픽셀 수(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y_cnt</a:t>
            </a:r>
            <a:r>
              <a:rPr lang="ko-KR" sz="1500">
                <a:solidFill>
                  <a:schemeClr val="dk1"/>
                </a:solidFill>
              </a:rPr>
              <a:t>,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w_cnt</a:t>
            </a:r>
            <a:r>
              <a:rPr lang="ko-KR" sz="1500">
                <a:solidFill>
                  <a:schemeClr val="dk1"/>
                </a:solidFill>
              </a:rPr>
              <a:t>)를 구함.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self.pixel_thresh</a:t>
            </a:r>
            <a:r>
              <a:rPr lang="ko-KR" sz="1500">
                <a:solidFill>
                  <a:schemeClr val="dk1"/>
                </a:solidFill>
              </a:rPr>
              <a:t>와 비교해 “오직 노란만”, “오직 흰만”, “둘 다” 검출 여부(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only_y</a:t>
            </a:r>
            <a:r>
              <a:rPr lang="ko-KR" sz="1500">
                <a:solidFill>
                  <a:schemeClr val="dk1"/>
                </a:solidFill>
              </a:rPr>
              <a:t>,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only_w</a:t>
            </a:r>
            <a:r>
              <a:rPr lang="ko-KR" sz="1500">
                <a:solidFill>
                  <a:schemeClr val="dk1"/>
                </a:solidFill>
              </a:rPr>
              <a:t>,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both</a:t>
            </a:r>
            <a:r>
              <a:rPr lang="ko-KR" sz="1500">
                <a:solidFill>
                  <a:schemeClr val="dk1"/>
                </a:solidFill>
              </a:rPr>
              <a:t>)를 논리식으로 결정.</a:t>
            </a:r>
            <a:br>
              <a:rPr lang="ko-KR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→ 이 결과를 바탕으로 이후 “관절 복구”나 “PID 주행” 등의 로직에서 분기 처리하게 됩니다.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g3698dbc5f22_461_83" title="스크린샷 2025-06-20 13-35-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63" y="2227613"/>
            <a:ext cx="51720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g3698dbc5f22_461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3698dbc5f22_461_9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1" name="Google Shape;721;g3698dbc5f22_461_9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22" name="Google Shape;722;g3698dbc5f22_461_9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g3698dbc5f22_461_9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24" name="Google Shape;724;g3698dbc5f22_461_9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g3698dbc5f22_461_9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3698dbc5f22_461_9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7" name="Google Shape;727;g3698dbc5f22_461_99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728" name="Google Shape;728;g3698dbc5f22_461_99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g3698dbc5f22_461_9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30" name="Google Shape;730;g3698dbc5f22_461_9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3698dbc5f22_461_99"/>
          <p:cNvSpPr txBox="1"/>
          <p:nvPr/>
        </p:nvSpPr>
        <p:spPr>
          <a:xfrm>
            <a:off x="4541225" y="1968875"/>
            <a:ext cx="7291800" cy="4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only_y / only_w 판단</a:t>
            </a:r>
            <a:r>
              <a:rPr lang="ko-KR" sz="1600">
                <a:solidFill>
                  <a:schemeClr val="dk1"/>
                </a:solidFill>
              </a:rPr>
              <a:t>: 노란만 또는 흰색만 검출될 때 복구 로직 진입.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관절 이동 &amp; 초기화</a:t>
            </a:r>
            <a:r>
              <a:rPr lang="ko-KR" sz="1600">
                <a:solidFill>
                  <a:schemeClr val="dk1"/>
                </a:solidFill>
              </a:rPr>
              <a:t>: 관심 색상만 있을 때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move_joint</a:t>
            </a:r>
            <a:r>
              <a:rPr lang="ko-KR" sz="1600">
                <a:solidFill>
                  <a:schemeClr val="dk1"/>
                </a:solidFill>
              </a:rPr>
              <a:t>로 오프셋 적용,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state='recovering'</a:t>
            </a:r>
            <a:r>
              <a:rPr b="1" lang="ko-KR" sz="1600">
                <a:solidFill>
                  <a:schemeClr val="dk1"/>
                </a:solidFill>
              </a:rPr>
              <a:t>, 방향(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</a:t>
            </a:r>
            <a:r>
              <a:rPr b="1" lang="ko-KR" sz="1600">
                <a:solidFill>
                  <a:schemeClr val="dk1"/>
                </a:solidFill>
              </a:rPr>
              <a:t>)·시작 시각(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t0</a:t>
            </a:r>
            <a:r>
              <a:rPr b="1" lang="ko-KR" sz="1600">
                <a:solidFill>
                  <a:schemeClr val="dk1"/>
                </a:solidFill>
              </a:rPr>
              <a:t>)·플래그(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recover</a:t>
            </a:r>
            <a:r>
              <a:rPr b="1" lang="ko-KR" sz="1600">
                <a:solidFill>
                  <a:schemeClr val="dk1"/>
                </a:solidFill>
              </a:rPr>
              <a:t>) </a:t>
            </a:r>
            <a:r>
              <a:rPr lang="ko-KR" sz="1600">
                <a:solidFill>
                  <a:schemeClr val="dk1"/>
                </a:solidFill>
              </a:rPr>
              <a:t>설정, 즉시 정지.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복구 모드 처리</a:t>
            </a:r>
            <a:r>
              <a:rPr lang="ko-KR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대기(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recover_wait</a:t>
            </a:r>
            <a:r>
              <a:rPr lang="ko-KR" sz="1600">
                <a:solidFill>
                  <a:schemeClr val="dk1"/>
                </a:solidFill>
              </a:rPr>
              <a:t>) 동안 정지 유지.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대기 후에는 정해진 각속도로 회전 주행해 차선이 중앙으로 오도록 조정.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양쪽 색상이 동시에 검출되거나 최대 회전 시간이 초과되면 관절을 원위치로 복귀하고 복구 모드 종료.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이로써 한쪽 차선만 검출되는 상황에서 로봇이 스스로 관절 보정과 회전 주행을 통해 정상 차선 인식을 회복하도록 구현됩니다.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2" name="Google Shape;732;g3698dbc5f22_461_99" title="스크린샷 2025-06-20 13-37-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029925"/>
            <a:ext cx="4091300" cy="47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g3698dbc5f22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3698dbc5f22_1_6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9" name="Google Shape;739;g3698dbc5f22_1_6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40" name="Google Shape;740;g3698dbc5f22_1_6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g3698dbc5f22_1_6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42" name="Google Shape;742;g3698dbc5f22_1_6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g3698dbc5f22_1_6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3698dbc5f22_1_6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g3698dbc5f22_1_64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746" name="Google Shape;746;g3698dbc5f22_1_64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Real-lane_detect.py </a:t>
              </a: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7" name="Google Shape;747;g3698dbc5f22_1_6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48" name="Google Shape;748;g3698dbc5f22_1_6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698dbc5f22_1_64"/>
          <p:cNvSpPr txBox="1"/>
          <p:nvPr/>
        </p:nvSpPr>
        <p:spPr>
          <a:xfrm>
            <a:off x="6324725" y="2065200"/>
            <a:ext cx="57513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PID 조향각 pid_ang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노란/흰 선에서 계산한 좌우 오차(err)로 기본 조향 각속도를 만든다.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관절 오프셋 self.joints[0]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move_joint() 로 이미 실제 암(joint1)을 ± offset 만큼 돌려 놓았다면,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pid_ang + joint1 을 합산해서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오차 보정 + 카메라 편향 보정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두 효과가 동시에 적용된 최종 조향값 ang 으로 /cmd_vel 발행.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팔을 돌려서 카메라 각도를 바꾸고 로봇 바퀴가 ang만큼 회전하여 주행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0" name="Google Shape;750;g3698dbc5f22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96" y="3466934"/>
            <a:ext cx="6150426" cy="185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3698dbc5f22_2_288" title="도리도리 실제주행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g3698dbc5f22_2_292" title="도리도리 rq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7" name="Google Shape;767;p9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768" name="Google Shape;768;p9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9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70" name="Google Shape;770;p9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1" name="Google Shape;771;p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9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774" name="Google Shape;774;p9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Real-World vs Simulation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76" name="Google Shape;776;p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"/>
          <p:cNvSpPr txBox="1"/>
          <p:nvPr/>
        </p:nvSpPr>
        <p:spPr>
          <a:xfrm>
            <a:off x="5390400" y="2102450"/>
            <a:ext cx="69042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8" name="Google Shape;778;p9" title="스크린샷 2025-06-20 09-48-4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215175"/>
            <a:ext cx="5817325" cy="44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"/>
          <p:cNvSpPr txBox="1"/>
          <p:nvPr/>
        </p:nvSpPr>
        <p:spPr>
          <a:xfrm>
            <a:off x="6387250" y="2215225"/>
            <a:ext cx="5316600" cy="4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파라미터 처리 방식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실주행 코드</a:t>
            </a:r>
            <a:r>
              <a:rPr lang="ko-KR" sz="1600">
                <a:solidFill>
                  <a:schemeClr val="dk1"/>
                </a:solidFill>
              </a:rPr>
              <a:t>: HSV 마스크 범위(예: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(15, 40, 100)</a:t>
            </a:r>
            <a:r>
              <a:rPr lang="ko-KR" sz="1600">
                <a:solidFill>
                  <a:schemeClr val="dk1"/>
                </a:solidFill>
              </a:rPr>
              <a:t> ~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(70, 255, 255)</a:t>
            </a:r>
            <a:r>
              <a:rPr lang="ko-KR" sz="1600">
                <a:solidFill>
                  <a:schemeClr val="dk1"/>
                </a:solidFill>
              </a:rPr>
              <a:t>)를 소스코드에 </a:t>
            </a:r>
            <a:r>
              <a:rPr b="1" lang="ko-KR" sz="1600">
                <a:solidFill>
                  <a:schemeClr val="dk1"/>
                </a:solidFill>
              </a:rPr>
              <a:t>하드코딩</a:t>
            </a:r>
            <a:r>
              <a:rPr lang="ko-KR" sz="1600">
                <a:solidFill>
                  <a:schemeClr val="dk1"/>
                </a:solidFill>
              </a:rPr>
              <a:t>하여 고정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시뮬레이션 코드</a:t>
            </a:r>
            <a:r>
              <a:rPr lang="ko-KR" sz="1600">
                <a:solidFill>
                  <a:schemeClr val="dk1"/>
                </a:solidFill>
              </a:rPr>
              <a:t>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declare_parameters</a:t>
            </a:r>
            <a:r>
              <a:rPr lang="ko-KR" sz="1600">
                <a:solidFill>
                  <a:schemeClr val="dk1"/>
                </a:solidFill>
              </a:rPr>
              <a:t>로 HSV 및 밝기·채도 범위를 </a:t>
            </a:r>
            <a:r>
              <a:rPr b="1" lang="ko-KR" sz="1600">
                <a:solidFill>
                  <a:schemeClr val="dk1"/>
                </a:solidFill>
              </a:rPr>
              <a:t>ROS 2 파라미터</a:t>
            </a:r>
            <a:r>
              <a:rPr lang="ko-KR" sz="1600">
                <a:solidFill>
                  <a:schemeClr val="dk1"/>
                </a:solidFill>
              </a:rPr>
              <a:t>로 선언, 런타임에 값 변경 가능하고, “캘리브레이션 모드”에서는 자동 보정 기능까지 지원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g3698dbc5f22_12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698dbc5f22_12_7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6" name="Google Shape;786;g3698dbc5f22_12_7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87" name="Google Shape;787;g3698dbc5f22_12_7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8" name="Google Shape;788;g3698dbc5f22_12_7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89" name="Google Shape;789;g3698dbc5f22_12_7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g3698dbc5f22_12_7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3698dbc5f22_12_7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2" name="Google Shape;792;g3698dbc5f22_12_71"/>
          <p:cNvGrpSpPr/>
          <p:nvPr/>
        </p:nvGrpSpPr>
        <p:grpSpPr>
          <a:xfrm>
            <a:off x="541891" y="1430219"/>
            <a:ext cx="10526224" cy="646500"/>
            <a:chOff x="541891" y="1430219"/>
            <a:chExt cx="10526224" cy="646500"/>
          </a:xfrm>
        </p:grpSpPr>
        <p:sp>
          <p:nvSpPr>
            <p:cNvPr id="793" name="Google Shape;793;g3698dbc5f22_12_71"/>
            <p:cNvSpPr txBox="1"/>
            <p:nvPr/>
          </p:nvSpPr>
          <p:spPr>
            <a:xfrm>
              <a:off x="743615" y="143021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Real-World vs Simulation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4" name="Google Shape;794;g3698dbc5f22_12_7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95" name="Google Shape;795;g3698dbc5f22_12_7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3698dbc5f22_12_71"/>
          <p:cNvSpPr txBox="1"/>
          <p:nvPr/>
        </p:nvSpPr>
        <p:spPr>
          <a:xfrm>
            <a:off x="5399625" y="2037850"/>
            <a:ext cx="69042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7" name="Google Shape;797;g3698dbc5f22_12_71" title="스크린샷 2025-06-20 09-49-0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215175"/>
            <a:ext cx="5540426" cy="4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3698dbc5f22_12_71"/>
          <p:cNvSpPr txBox="1"/>
          <p:nvPr/>
        </p:nvSpPr>
        <p:spPr>
          <a:xfrm>
            <a:off x="6018050" y="2215175"/>
            <a:ext cx="58416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차선 검출 알고리즘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실주행 코드</a:t>
            </a:r>
            <a:r>
              <a:rPr lang="ko-KR" sz="1600">
                <a:solidFill>
                  <a:schemeClr val="dk1"/>
                </a:solidFill>
              </a:rPr>
              <a:t>: 영상 하단 절반의 픽셀 분포를 </a:t>
            </a:r>
            <a:r>
              <a:rPr b="1" lang="ko-KR" sz="1600">
                <a:solidFill>
                  <a:schemeClr val="dk1"/>
                </a:solidFill>
              </a:rPr>
              <a:t>히스토그램</a:t>
            </a:r>
            <a:r>
              <a:rPr lang="ko-KR" sz="1600">
                <a:solidFill>
                  <a:schemeClr val="dk1"/>
                </a:solidFill>
              </a:rPr>
              <a:t>으로 분석해 좌/우 최대값 위치를 찾고, 두 위치의 중간을 중심선으로 삼아 </a:t>
            </a:r>
            <a:r>
              <a:rPr b="1" lang="ko-KR" sz="1600">
                <a:solidFill>
                  <a:schemeClr val="dk1"/>
                </a:solidFill>
              </a:rPr>
              <a:t>PID</a:t>
            </a:r>
            <a:r>
              <a:rPr lang="ko-KR" sz="1600">
                <a:solidFill>
                  <a:schemeClr val="dk1"/>
                </a:solidFill>
              </a:rPr>
              <a:t>로 로봇 제어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시뮬레이션 코드</a:t>
            </a:r>
            <a:r>
              <a:rPr lang="ko-KR" sz="1600">
                <a:solidFill>
                  <a:schemeClr val="dk1"/>
                </a:solidFill>
              </a:rPr>
              <a:t>: 영상 전체에서 </a:t>
            </a:r>
            <a:r>
              <a:rPr b="1" lang="ko-KR" sz="1600">
                <a:solidFill>
                  <a:schemeClr val="dk1"/>
                </a:solidFill>
              </a:rPr>
              <a:t>슬라이딩 윈도우</a:t>
            </a:r>
            <a:r>
              <a:rPr lang="ko-KR" sz="1600">
                <a:solidFill>
                  <a:schemeClr val="dk1"/>
                </a:solidFill>
              </a:rPr>
              <a:t>로 차선 픽셀을 추적한 뒤, </a:t>
            </a:r>
            <a:r>
              <a:rPr b="1" lang="ko-KR" sz="1600">
                <a:solidFill>
                  <a:schemeClr val="dk1"/>
                </a:solidFill>
              </a:rPr>
              <a:t>2차 다항식 피팅</a:t>
            </a:r>
            <a:r>
              <a:rPr lang="ko-KR" sz="1600">
                <a:solidFill>
                  <a:schemeClr val="dk1"/>
                </a:solidFill>
              </a:rPr>
              <a:t>으로 곡선 형태 차선을 모델링, 다수 프레임의 </a:t>
            </a:r>
            <a:r>
              <a:rPr b="1" lang="ko-KR" sz="1600">
                <a:solidFill>
                  <a:schemeClr val="dk1"/>
                </a:solidFill>
              </a:rPr>
              <a:t>이동평균</a:t>
            </a:r>
            <a:r>
              <a:rPr lang="ko-KR" sz="1600">
                <a:solidFill>
                  <a:schemeClr val="dk1"/>
                </a:solidFill>
              </a:rPr>
              <a:t>을 취해 노이즈를 줄인 정밀한 중심선을 계산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3698dbc5f22_12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3698dbc5f22_12_5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5" name="Google Shape;805;g3698dbc5f22_12_5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06" name="Google Shape;806;g3698dbc5f22_12_5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7" name="Google Shape;807;g3698dbc5f22_12_5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08" name="Google Shape;808;g3698dbc5f22_12_5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g3698dbc5f22_12_5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3698dbc5f22_12_5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g3698dbc5f22_12_5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12" name="Google Shape;812;g3698dbc5f22_12_5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Real-World vs Simulation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g3698dbc5f22_12_5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14" name="Google Shape;814;g3698dbc5f22_12_53" title="ChatGPT Image 2025년 6월 19일 오후 08_28_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0" y="2150425"/>
            <a:ext cx="5061627" cy="40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3698dbc5f22_12_53"/>
          <p:cNvSpPr txBox="1"/>
          <p:nvPr/>
        </p:nvSpPr>
        <p:spPr>
          <a:xfrm>
            <a:off x="5150425" y="1873725"/>
            <a:ext cx="7144200" cy="4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입력 토픽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실제주행: 카메라 영상 →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b="1" lang="ko-KR" sz="1600">
                <a:solidFill>
                  <a:schemeClr val="dk1"/>
                </a:solidFill>
              </a:rPr>
              <a:t> (Twist)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시뮬레이션: intrinsic, extrinsic→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/lane/cmd_vel</a:t>
            </a:r>
            <a:r>
              <a:rPr b="1" lang="ko-KR" sz="1600">
                <a:solidFill>
                  <a:schemeClr val="dk1"/>
                </a:solidFill>
              </a:rPr>
              <a:t> (Twist)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파라미터화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실제주행: HSV, PID 값 전부 코드에 하드코딩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시뮬레이션: 외부 토픽·파라미터로 런타임 조정 가능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</a:rPr>
              <a:t>HSV 처리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실제주행: 코드에 박힌 고정값(inRange)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시뮬레이션: ROS2 파라미터로 런타임 조정 가능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차선 피팅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실제주행: 하단 히스토그램→중심 계산→PID 제어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시뮬레이션: 2차 다항식 피팅 + 이동평균(슬라이딩 윈도우 예외 처리)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g36970487c8e_4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36970487c8e_4_2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2" name="Google Shape;822;g36970487c8e_4_2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23" name="Google Shape;823;g36970487c8e_4_2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4" name="Google Shape;824;g36970487c8e_4_2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25" name="Google Shape;825;g36970487c8e_4_2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g36970487c8e_4_2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36970487c8e_4_2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g36970487c8e_4_2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29" name="Google Shape;829;g36970487c8e_4_2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Real-World vs Simulation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0" name="Google Shape;830;g36970487c8e_4_2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31" name="Google Shape;831;g36970487c8e_4_27" title="ChatGPT Image 2025년 6월 19일 오후 08_35_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00" y="2224450"/>
            <a:ext cx="4633549" cy="463354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36970487c8e_4_27"/>
          <p:cNvSpPr txBox="1"/>
          <p:nvPr/>
        </p:nvSpPr>
        <p:spPr>
          <a:xfrm>
            <a:off x="5344250" y="1937975"/>
            <a:ext cx="68025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구조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실제주행: 차선 감지와 제어가 한 노드에 통합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시뮬레이션: 감지(DetectLane)와 제어(ControlLane)를 별도 노드로 분리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제어 알고리즘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실제주행: PID 제어 + ArUco 마커 검출 시 즉시 정지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시뮬레이션: PD 제어 + 오차 기반 속도 스케일링 + 장애물 회피 우선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출력(퍼블리시)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실제주행: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b="1" lang="ko-KR" sz="1500">
                <a:solidFill>
                  <a:schemeClr val="dk1"/>
                </a:solidFill>
              </a:rPr>
              <a:t>(Twist), ArUco </a:t>
            </a:r>
            <a:r>
              <a:rPr lang="ko-KR" sz="1500">
                <a:solidFill>
                  <a:schemeClr val="dk1"/>
                </a:solidFill>
              </a:rPr>
              <a:t>마커 연동 → 즉시 제어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시뮬레이션: </a:t>
            </a:r>
            <a:r>
              <a:rPr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detect/lane</a:t>
            </a:r>
            <a:r>
              <a:rPr b="1" lang="ko-KR" sz="1500">
                <a:solidFill>
                  <a:schemeClr val="dk1"/>
                </a:solidFill>
              </a:rPr>
              <a:t>(Float64), </a:t>
            </a:r>
            <a:r>
              <a:rPr b="1" lang="ko-KR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/detect/lane_state</a:t>
            </a:r>
            <a:r>
              <a:rPr lang="ko-KR" sz="1500">
                <a:solidFill>
                  <a:schemeClr val="dk1"/>
                </a:solidFill>
              </a:rPr>
              <a:t>, 신뢰도 토픽 → 검출 결과만 발행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추가 기능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실제주행: ArUco 마커 검출 시 정지·픽 트리거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시뮬레이션: 흰/노란선 신뢰도 자동 계산 및 캘리브레이션 모드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4" name="Google Shape;224;p4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5" name="Google Shape;225;p4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227" name="Google Shape;227;p4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" name="Google Shape;228;p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1" name="Google Shape;231;p4"/>
          <p:cNvGraphicFramePr/>
          <p:nvPr/>
        </p:nvGraphicFramePr>
        <p:xfrm>
          <a:off x="524528" y="27218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{5AD56AC4-EC4A-4279-9DC7-1345C9C140F8}</a:tableStyleId>
              </a:tblPr>
              <a:tblGrid>
                <a:gridCol w="2244075"/>
                <a:gridCol w="1498600"/>
                <a:gridCol w="7475600"/>
              </a:tblGrid>
              <a:tr h="561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정서윤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aruco 코드 및 lane detect 코드 구성/ 전체 코드 리뷰 </a:t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나승원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camera_pub( raw image) 구성</a:t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이동기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lane_detect 초기 및 매니퓰레이터 구성</a:t>
                      </a:r>
                      <a:endParaRPr b="0"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홍진규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lane_detect 횡단보도 코드 구성 </a:t>
                      </a:r>
                      <a:endParaRPr b="0"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2" name="Google Shape;232;p4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g36970487c8e_52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0" y="3645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36970487c8e_52_14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9" name="Google Shape;839;g36970487c8e_52_14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40" name="Google Shape;840;g36970487c8e_52_14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1" name="Google Shape;841;g36970487c8e_52_14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42" name="Google Shape;842;g36970487c8e_52_14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g36970487c8e_52_14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36970487c8e_52_14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g36970487c8e_52_14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46" name="Google Shape;846;g36970487c8e_52_14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1D1C1D"/>
                  </a:solidFill>
                  <a:highlight>
                    <a:srgbClr val="F8F8F8"/>
                  </a:highlight>
                </a:rPr>
                <a:t>Aruco Marker</a:t>
              </a:r>
              <a:r>
                <a:rPr lang="ko-KR" sz="1800">
                  <a:solidFill>
                    <a:srgbClr val="1D1C1D"/>
                  </a:solidFill>
                  <a:highlight>
                    <a:srgbClr val="F8F8F8"/>
                  </a:highlight>
                </a:rPr>
                <a:t>	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g36970487c8e_52_14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8" name="Google Shape;848;g36970487c8e_52_141"/>
          <p:cNvSpPr txBox="1"/>
          <p:nvPr/>
        </p:nvSpPr>
        <p:spPr>
          <a:xfrm>
            <a:off x="5870375" y="2122925"/>
            <a:ext cx="5722800" cy="4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Camera</a:t>
            </a:r>
            <a:r>
              <a:rPr lang="ko-KR" sz="1600">
                <a:solidFill>
                  <a:schemeClr val="dk1"/>
                </a:solidFill>
              </a:rPr>
              <a:t>: 영상 캡처 후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/camera/image_raw/compressed</a:t>
            </a:r>
            <a:r>
              <a:rPr b="1" lang="ko-KR" sz="1600">
                <a:solidFill>
                  <a:schemeClr val="dk1"/>
                </a:solidFill>
              </a:rPr>
              <a:t> 퍼블리시</a:t>
            </a:r>
            <a:br>
              <a:rPr b="1" lang="ko-KR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Aruco_detect:</a:t>
            </a:r>
            <a:r>
              <a:rPr lang="ko-KR" sz="1600">
                <a:solidFill>
                  <a:schemeClr val="dk1"/>
                </a:solidFill>
              </a:rPr>
              <a:t>영상 구독 → ArUco 마커 검출 →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detected_markers</a:t>
            </a:r>
            <a:r>
              <a:rPr lang="ko-KR" sz="1600">
                <a:solidFill>
                  <a:schemeClr val="dk1"/>
                </a:solidFill>
              </a:rPr>
              <a:t> 퍼블리시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Lane_detect: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detected_markers</a:t>
            </a:r>
            <a:r>
              <a:rPr b="1" lang="ko-KR" sz="1600">
                <a:solidFill>
                  <a:schemeClr val="dk1"/>
                </a:solidFill>
              </a:rPr>
              <a:t> 구독 → detect하면 기존 lane_detect stop -&gt;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b="1" lang="ko-KR" sz="1600">
                <a:solidFill>
                  <a:schemeClr val="dk1"/>
                </a:solidFill>
              </a:rPr>
              <a:t> 퍼블리시</a:t>
            </a:r>
            <a:br>
              <a:rPr b="1" lang="ko-KR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Turtlebot_arm_controller: 서비스 발행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</a:rPr>
              <a:t>Pick_and_place: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/cmd_vel</a:t>
            </a:r>
            <a:r>
              <a:rPr b="1" lang="ko-KR" sz="1600">
                <a:solidFill>
                  <a:schemeClr val="dk1"/>
                </a:solidFill>
              </a:rPr>
              <a:t> 등 트리거로 </a:t>
            </a:r>
            <a:r>
              <a:rPr b="1"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moveit_control</a:t>
            </a:r>
            <a:r>
              <a:rPr b="1" lang="ko-KR" sz="1600">
                <a:solidFill>
                  <a:schemeClr val="dk1"/>
                </a:solidFill>
              </a:rPr>
              <a:t> 서비스 호출  및 </a:t>
            </a:r>
            <a:r>
              <a:rPr b="1" lang="ko-KR" sz="1600">
                <a:solidFill>
                  <a:schemeClr val="dk1"/>
                </a:solidFill>
              </a:rPr>
              <a:t>요청에 따라 로봇 암/그리퍼 동작 실행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-KR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9" name="Google Shape;849;g36970487c8e_52_141" title="ChatGPT Image 2025년 6월 20일 오후 02_20_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1864650"/>
            <a:ext cx="4353574" cy="49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g3698dbc5f22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3698dbc5f22_2_3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6" name="Google Shape;856;g3698dbc5f22_2_3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57" name="Google Shape;857;g3698dbc5f22_2_3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8" name="Google Shape;858;g3698dbc5f22_2_3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59" name="Google Shape;859;g3698dbc5f22_2_3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g3698dbc5f22_2_3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3698dbc5f22_2_3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2" name="Google Shape;862;g3698dbc5f22_2_3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63" name="Google Shape;863;g3698dbc5f22_2_3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aruco_detector.py ( def </a:t>
              </a:r>
              <a:r>
                <a:rPr lang="ko-KR" sz="1800">
                  <a:solidFill>
                    <a:schemeClr val="dk1"/>
                  </a:solidFill>
                </a:rPr>
                <a:t>my_estimatePOseSingleMarkers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endParaRPr b="1" sz="2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4" name="Google Shape;864;g3698dbc5f22_2_3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65" name="Google Shape;865;g3698dbc5f22_2_3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3698dbc5f22_2_37"/>
          <p:cNvSpPr txBox="1"/>
          <p:nvPr/>
        </p:nvSpPr>
        <p:spPr>
          <a:xfrm>
            <a:off x="6939900" y="2427302"/>
            <a:ext cx="5252100" cy="4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마커의 3d좌표 (corners) 를 marker points로 저장 (네개의 모서리)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solvePnp(3d -&gt; 2d투영에 대한 역문제 perspective -n-point)를 풀어서 카메라 기준의 회전 /위치 계산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 points(3d) -&gt; c (2d)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mtx: 카메라 내재 파라미터 ([[fx, 0, cx], [0, fy, cy], [0, 0, 1]])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distortion: 렌즈 왜곡 계수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False: 이전 추정값 없이 새로 추정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cv2.SOLVEPNP_IPPE_SQUARE: 평면 사각형에 특화된 방법 (ArUco에 적합)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7" name="Google Shape;867;g3698dbc5f22_2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25" y="3115450"/>
            <a:ext cx="6638175" cy="25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g3698dbc5f22_2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98dbc5f22_2_5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4" name="Google Shape;874;g3698dbc5f22_2_5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75" name="Google Shape;875;g3698dbc5f22_2_5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6" name="Google Shape;876;g3698dbc5f22_2_5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77" name="Google Shape;877;g3698dbc5f22_2_5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g3698dbc5f22_2_5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3698dbc5f22_2_5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g3698dbc5f22_2_5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81" name="Google Shape;881;g3698dbc5f22_2_5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aruco_detector.py ( def </a:t>
              </a:r>
              <a:r>
                <a:rPr lang="ko-KR" sz="1800">
                  <a:solidFill>
                    <a:schemeClr val="dk1"/>
                  </a:solidFill>
                </a:rPr>
                <a:t>rotationMatrixToEulerAngles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endParaRPr b="1" sz="2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2" name="Google Shape;882;g3698dbc5f22_2_5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83" name="Google Shape;883;g3698dbc5f22_2_5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98dbc5f22_2_54"/>
          <p:cNvSpPr txBox="1"/>
          <p:nvPr/>
        </p:nvSpPr>
        <p:spPr>
          <a:xfrm>
            <a:off x="6855150" y="2150426"/>
            <a:ext cx="52521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3*3 행렬 R -&gt; 출력 오일러각 (x: roll , y: pitch, z:yaw)-&gt;  각각 라디안 -&gt; 도(degree) 반환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회전 행렬에서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pitch 계산에 필요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회전 행렬이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특이한 경우(singular)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인지를 판단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 ≈ 0이면 pitch 각도 계산이 모호해짐 → singularity (특이점)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매우 작으면 Gimbal Lock이 발생할 수 있음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Gimbal Lock: pitch가 ±90도에 가까워져서 회전 방향 정보 일부가 사라지는 상태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 singular :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XYZ (roll → pitch → yaw)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순서의 오일러 각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roll(x) : z축 기준 회전 후 x축 회전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pitch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(y): y축 기준 회전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yaw(z): z축 기준 회전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singular: Gimbal Lock 상태일 경우 roll과 pitch는 구할 수 있지만 yaw는 0으로 설정 (정확한 yaw 불가능)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5" name="Google Shape;885;g3698dbc5f22_2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582075"/>
            <a:ext cx="61150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g3698dbc5f22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3698dbc5f22_2_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2" name="Google Shape;892;g3698dbc5f22_2_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93" name="Google Shape;893;g3698dbc5f22_2_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4" name="Google Shape;894;g3698dbc5f22_2_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95" name="Google Shape;895;g3698dbc5f22_2_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g3698dbc5f22_2_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3698dbc5f22_2_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g3698dbc5f22_2_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99" name="Google Shape;899;g3698dbc5f22_2_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aruco_detector.py ( def </a:t>
              </a:r>
              <a:r>
                <a:rPr lang="ko-KR" sz="1800">
                  <a:solidFill>
                    <a:schemeClr val="dk1"/>
                  </a:solidFill>
                </a:rPr>
                <a:t>detect_markers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endParaRPr b="1" sz="2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0" name="Google Shape;900;g3698dbc5f22_2_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01" name="Google Shape;901;g3698dbc5f22_2_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3698dbc5f22_2_2"/>
          <p:cNvSpPr txBox="1"/>
          <p:nvPr/>
        </p:nvSpPr>
        <p:spPr>
          <a:xfrm>
            <a:off x="6939900" y="2427301"/>
            <a:ext cx="52521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ArUco 딕셔너리 및 파라미터 설정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DICT_6*6_1000 6*6비트 마커, 1000개의 id 사용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검출된 각 마커의 4개의 꼭짓점 좌표와 id 리스트를 받음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solvePnP 기반 my_estimatePoseSingleMarkers()로 rvec·tvec 계산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rotationMatrixToEulerAngles()로 yaw/pitch/roll 계산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마커의 [ID, 위치(x,y,z), (yaw, pitch, roll), 거리] 리스트 반환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3" name="Google Shape;903;g3698dbc5f22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75" y="2575500"/>
            <a:ext cx="6357149" cy="30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g36970487c8e_4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36970487c8e_46_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0" name="Google Shape;910;g36970487c8e_46_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11" name="Google Shape;911;g36970487c8e_46_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2" name="Google Shape;912;g36970487c8e_46_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13" name="Google Shape;913;g36970487c8e_46_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g36970487c8e_46_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36970487c8e_46_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g36970487c8e_46_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17" name="Google Shape;917;g36970487c8e_46_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aruco_detector.py (</a:t>
              </a:r>
              <a:r>
                <a:rPr lang="ko-KR" sz="1800">
                  <a:solidFill>
                    <a:schemeClr val="dk1"/>
                  </a:solidFill>
                </a:rPr>
                <a:t>노드 초기화 (</a:t>
              </a:r>
              <a:r>
                <a:rPr lang="ko-KR" sz="18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__init__</a:t>
              </a:r>
              <a:r>
                <a:rPr lang="ko-KR" sz="1800">
                  <a:solidFill>
                    <a:schemeClr val="dk1"/>
                  </a:solidFill>
                </a:rPr>
                <a:t>))</a:t>
              </a:r>
              <a:endParaRPr b="1" sz="2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8" name="Google Shape;918;g36970487c8e_46_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19" name="Google Shape;919;g36970487c8e_46_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36970487c8e_46_0" title="스크린샷 2025-06-19 20-49-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88" y="2427313"/>
            <a:ext cx="63722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g36970487c8e_46_0"/>
          <p:cNvSpPr txBox="1"/>
          <p:nvPr/>
        </p:nvSpPr>
        <p:spPr>
          <a:xfrm>
            <a:off x="6939900" y="2427288"/>
            <a:ext cx="52521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*rclpy.init()</a:t>
            </a:r>
            <a:r>
              <a:rPr lang="ko-KR" sz="2700">
                <a:solidFill>
                  <a:schemeClr val="dk1"/>
                </a:solidFill>
              </a:rPr>
              <a:t> 후 </a:t>
            </a:r>
            <a:r>
              <a:rPr lang="ko-KR" sz="2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ArucoMarkerDetector()</a:t>
            </a:r>
            <a:r>
              <a:rPr lang="ko-KR" sz="2700">
                <a:solidFill>
                  <a:schemeClr val="dk1"/>
                </a:solidFill>
              </a:rPr>
              <a:t> 인스턴스가 생성될 때*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카메라 raw 이미지를 구독받음  MarkerArray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(x,y,z,r,p,y)퍼블리셔 생성 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카메라 내부 보정 파라미터를 노드 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g36970487c8e_52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36970487c8e_52_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8" name="Google Shape;928;g36970487c8e_52_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29" name="Google Shape;929;g36970487c8e_52_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0" name="Google Shape;930;g36970487c8e_52_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31" name="Google Shape;931;g36970487c8e_52_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g36970487c8e_52_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36970487c8e_52_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g36970487c8e_52_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35" name="Google Shape;935;g36970487c8e_52_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aruco_detector.py</a:t>
              </a: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(</a:t>
              </a:r>
              <a:r>
                <a:rPr lang="ko-KR" sz="1500">
                  <a:solidFill>
                    <a:schemeClr val="dk1"/>
                  </a:solidFill>
                </a:rPr>
                <a:t>영상 수신 &amp; 콜백 (</a:t>
              </a:r>
              <a:r>
                <a:rPr lang="ko-KR" sz="15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listener_callback</a:t>
              </a:r>
              <a:r>
                <a:rPr lang="ko-KR" sz="1500">
                  <a:solidFill>
                    <a:schemeClr val="dk1"/>
                  </a:solidFill>
                </a:rPr>
                <a:t>) , </a:t>
              </a:r>
              <a:r>
                <a:rPr lang="ko-KR" sz="15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MarkerArray</a:t>
              </a:r>
              <a:r>
                <a:rPr lang="ko-KR" sz="1500">
                  <a:solidFill>
                    <a:schemeClr val="dk1"/>
                  </a:solidFill>
                </a:rPr>
                <a:t> 메시지 생성 &amp; 퍼블리시)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g36970487c8e_52_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37" name="Google Shape;937;g36970487c8e_52_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6970487c8e_52_4"/>
          <p:cNvSpPr txBox="1"/>
          <p:nvPr/>
        </p:nvSpPr>
        <p:spPr>
          <a:xfrm>
            <a:off x="6442650" y="2113700"/>
            <a:ext cx="5473500" cy="4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디코딩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-CompressedImage 바이너리를 NumPy 배열로 바꾸고, OpenCV BGR 이미지(frame)로 복원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마커 검출 &amp; 포즈 계산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-detect_markers() 함수 호출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검출된 데이터 하나하나를 Marker 메시지로 채워 MarkerArray에 담아 발행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marker_msg.pose.pose.position.x -&gt;x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marker_msg.pose.pose.position.y -&gt;y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marker_msg.pose.pose.position.z -&gt;z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marker_msg.pose.pose.orienatation.x -&gt;r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marker_msg.pose.pose.orientation.y -&gt;p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marker_msg.pose.pose.orientation.z -&gt;y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9" name="Google Shape;939;g36970487c8e_5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00" y="2150425"/>
            <a:ext cx="6042976" cy="460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3698dbc5f22_2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65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3698dbc5f22_2_8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6" name="Google Shape;946;g3698dbc5f22_2_8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47" name="Google Shape;947;g3698dbc5f22_2_8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8" name="Google Shape;948;g3698dbc5f22_2_8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49" name="Google Shape;949;g3698dbc5f22_2_8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g3698dbc5f22_2_8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3698dbc5f22_2_8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g3698dbc5f22_2_8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53" name="Google Shape;953;g3698dbc5f22_2_8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</a:t>
              </a: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.cpp (init)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4" name="Google Shape;954;g3698dbc5f22_2_8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55" name="Google Shape;955;g3698dbc5f22_2_8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174300" y="19379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3698dbc5f22_2_87"/>
          <p:cNvSpPr txBox="1"/>
          <p:nvPr/>
        </p:nvSpPr>
        <p:spPr>
          <a:xfrm>
            <a:off x="6568900" y="2029550"/>
            <a:ext cx="5473500" cy="5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turtlebot_arm_controller 클래스를 ros2 노드로 생성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moveit 용으로 사용하는 별도의 ros2 노드 생성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arm 이라는 moveit 그룹 컨트롤용 인터페이스 생성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단일 스레드용 ros 실행기 생성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/moveit_control 서비스 생성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타입: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turtlebot_cosmo_interface::srv::MoveitControl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콜백 함수: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handleMoveitControl(...)을 바인딩하여 서비스 요청 처리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executor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move_group_interface_가 내부적으로 사용하는 node_를 실행기에 등록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spin()을 별도 스레드에서 실행 → 콜백 비동기 처리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MoveIt 관련 작업은 executor thread에서 병렬 처리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되고, 현재 노드는 서비스 처리만 맡음.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 executor 실행 종료 요청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7" name="Google Shape;957;g3698dbc5f22_2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45" y="3220775"/>
            <a:ext cx="6335501" cy="32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g3698dbc5f22_2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0" y="397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3698dbc5f22_2_10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4" name="Google Shape;964;g3698dbc5f22_2_10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65" name="Google Shape;965;g3698dbc5f22_2_10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6" name="Google Shape;966;g3698dbc5f22_2_10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67" name="Google Shape;967;g3698dbc5f22_2_10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g3698dbc5f22_2_10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3698dbc5f22_2_10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g3698dbc5f22_2_10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71" name="Google Shape;971;g3698dbc5f22_2_10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 (printCurrentPose, rpyToQuaternion)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2" name="Google Shape;972;g3698dbc5f22_2_10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73" name="Google Shape;973;g3698dbc5f22_2_10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3698dbc5f22_2_104"/>
          <p:cNvSpPr txBox="1"/>
          <p:nvPr/>
        </p:nvSpPr>
        <p:spPr>
          <a:xfrm>
            <a:off x="6579500" y="2065200"/>
            <a:ext cx="5473500" cy="5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printCurrentPose()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move_group_interface_를 통해 로봇팔의 현재 pose 가져옴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pose는 geometry_msgs::msg::Pose 타입 (Position + Orientation 포함)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포즈의 orientation (쿼터니언) 값을 가져와서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tf2::Quaternion 형식으로 변환 (TF2의 회전 유틸 사용)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쿼터니언 → 회전행렬 → RPY(roll, pitch, yaw)로 변환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getRPY()는 회전 행렬을 기반으로 3개 각도를 추출함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rpyToQuaternion(...) 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입력값: RPY(roll, pitch, yaw) 각도 (라디안 단위)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반환값: ROS2 메시지 타입 geometry_msgs::msg::Quaternion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회전 순서: Roll → Pitch → Yaw (XYZ) 기준으로 쿼터니언 생성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Eigen을 사용해 축 기준 회전을 곱해가며 회전 조합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Eigen 쿼터니언 결과를 ROS2 메시지 형식으로 변환하여 반환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975" name="Google Shape;975;g3698dbc5f22_2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64" y="2065200"/>
            <a:ext cx="6276789" cy="47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g3698dbc5f22_2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50" y="-4225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3698dbc5f22_2_12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2" name="Google Shape;982;g3698dbc5f22_2_12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83" name="Google Shape;983;g3698dbc5f22_2_12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4" name="Google Shape;984;g3698dbc5f22_2_12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85" name="Google Shape;985;g3698dbc5f22_2_12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g3698dbc5f22_2_12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698dbc5f22_2_12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8" name="Google Shape;988;g3698dbc5f22_2_12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89" name="Google Shape;989;g3698dbc5f22_2_12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 (printCurrentPose, rpyToQuaternion)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0" name="Google Shape;990;g3698dbc5f22_2_12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91" name="Google Shape;991;g3698dbc5f22_2_12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3698dbc5f22_2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00" y="2007638"/>
            <a:ext cx="11315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3698dbc5f22_2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75" y="4230613"/>
            <a:ext cx="113157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3698dbc5f22_2_121"/>
          <p:cNvSpPr txBox="1"/>
          <p:nvPr/>
        </p:nvSpPr>
        <p:spPr>
          <a:xfrm>
            <a:off x="6126825" y="2563700"/>
            <a:ext cx="54735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MoveIt의 plan() 함수를 통해 경로 계획을 수행</a:t>
            </a:r>
            <a:b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계획이 성공하면 execute()를 호출해 팔을 실제로 움직임</a:t>
            </a:r>
            <a:b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계획만 성공하면 무조건 true를 반환</a:t>
            </a: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 (실행 성공 여부 확인 X)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쿼터니언을 수학적으로 곱해서 하나로 합치는 함수</a:t>
            </a:r>
            <a:b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수식으로 구현</a:t>
            </a: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방식 (내적/외적 연산 기반)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g3698dbc5f22_2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0" y="397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3698dbc5f22_2_15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1" name="Google Shape;1001;g3698dbc5f22_2_15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02" name="Google Shape;1002;g3698dbc5f22_2_15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3" name="Google Shape;1003;g3698dbc5f22_2_15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04" name="Google Shape;1004;g3698dbc5f22_2_15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5" name="Google Shape;1005;g3698dbc5f22_2_15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3698dbc5f22_2_15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g3698dbc5f22_2_15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08" name="Google Shape;1008;g3698dbc5f22_2_15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 (handleMoveitControl)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9" name="Google Shape;1009;g3698dbc5f22_2_15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10" name="Google Shape;1010;g3698dbc5f22_2_15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g3698dbc5f22_2_154"/>
          <p:cNvSpPr txBox="1"/>
          <p:nvPr/>
        </p:nvSpPr>
        <p:spPr>
          <a:xfrm>
            <a:off x="6594900" y="2190750"/>
            <a:ext cx="5473500" cy="4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콜백 함수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외부에서 요청이 들어오면 로봇팔과 그리퍼에 대해 움직임을 제어하는 역할을 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arm_interface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"arm" 그룹에 대한 계획 및 실행 담당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setPlanningTime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경로 계획에 허용할 최대 시간 설정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setGoalPositionTolerance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목표 도달 허용 오차 (작을수록 정밀, 너무 작으면 실패 ↑)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setGoalOrientationTolerance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자세 목표 허용 오차 (라디안 단위)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gripper_interface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"gripper" 그룹 제어 (파지 동작 등)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12" name="Google Shape;1012;g3698dbc5f22_2_154"/>
          <p:cNvPicPr preferRelativeResize="0"/>
          <p:nvPr/>
        </p:nvPicPr>
        <p:blipFill rotWithShape="1">
          <a:blip r:embed="rId5">
            <a:alphaModFix/>
          </a:blip>
          <a:srcRect b="0" l="0" r="27979" t="0"/>
          <a:stretch/>
        </p:blipFill>
        <p:spPr>
          <a:xfrm>
            <a:off x="174301" y="2639450"/>
            <a:ext cx="6150425" cy="31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"/>
          <p:cNvPicPr preferRelativeResize="0"/>
          <p:nvPr/>
        </p:nvPicPr>
        <p:blipFill rotWithShape="1">
          <a:blip r:embed="rId4">
            <a:alphaModFix/>
          </a:blip>
          <a:srcRect b="0" l="0" r="36132" t="4365"/>
          <a:stretch/>
        </p:blipFill>
        <p:spPr>
          <a:xfrm flipH="1" rot="-5400000">
            <a:off x="-70596" y="5743970"/>
            <a:ext cx="1184627" cy="10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5">
            <a:alphaModFix/>
          </a:blip>
          <a:srcRect b="36588" l="0" r="16078" t="0"/>
          <a:stretch/>
        </p:blipFill>
        <p:spPr>
          <a:xfrm rot="-5400000">
            <a:off x="8716891" y="2969799"/>
            <a:ext cx="4528064" cy="2422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/>
          <p:cNvSpPr/>
          <p:nvPr/>
        </p:nvSpPr>
        <p:spPr>
          <a:xfrm rot="10800000">
            <a:off x="174299" y="1382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5" name="Google Shape;245;p5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46" name="Google Shape;246;p5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5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248" name="Google Shape;248;p5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9" name="Google Shape;249;p5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-32050" y="188889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2" name="Google Shape;252;p5"/>
          <p:cNvGraphicFramePr/>
          <p:nvPr/>
        </p:nvGraphicFramePr>
        <p:xfrm>
          <a:off x="376103" y="26885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{5AD56AC4-EC4A-4279-9DC7-1345C9C140F8}</a:tableStyleId>
              </a:tblPr>
              <a:tblGrid>
                <a:gridCol w="1494775"/>
                <a:gridCol w="2324100"/>
                <a:gridCol w="5153025"/>
                <a:gridCol w="224637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4710"/>
                      </a:srgbClr>
                    </a:solidFill>
                  </a:tcPr>
                </a:tc>
              </a:tr>
              <a:tr h="63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6/16(월) ~ 6/16(월)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프로젝트 목표 파악 (차선 직선, 곡선, 횡단보도)</a:t>
                      </a:r>
                      <a:endParaRPr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3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분석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6/17(화)~ 6/17(화)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시뮬레이션 lane_detect, control_detect 리뷰 및 실제 차선 직선인식</a:t>
                      </a:r>
                      <a:endParaRPr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3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주행</a:t>
                      </a:r>
                      <a:endParaRPr b="1" sz="120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6/18(수)~6/18(수)</a:t>
                      </a:r>
                      <a:endParaRPr b="1" sz="120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직선 주행 성공 및 곡선 주행 시작 / 횡단보도 인식</a:t>
                      </a:r>
                      <a:endParaRPr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3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주행</a:t>
                      </a:r>
                      <a:endParaRPr b="1" sz="120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6/19(목)~6/19(목)</a:t>
                      </a:r>
                      <a:endParaRPr b="1" sz="120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곡선 주행 알고리즘 변경 / 아르코마커 코드 분석 및 실행 </a:t>
                      </a:r>
                      <a:endParaRPr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3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(금)(총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5일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차선 탐지 기능, 아르코 코드 인식 개발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53" name="Google Shape;25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625" y="5477900"/>
            <a:ext cx="124936" cy="12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g3698dbc5f22_2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0" y="397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3698dbc5f22_2_17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9" name="Google Shape;1019;g3698dbc5f22_2_17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20" name="Google Shape;1020;g3698dbc5f22_2_17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g3698dbc5f22_2_17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22" name="Google Shape;1022;g3698dbc5f22_2_17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g3698dbc5f22_2_17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698dbc5f22_2_17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Google Shape;1025;g3698dbc5f22_2_17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26" name="Google Shape;1026;g3698dbc5f22_2_17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 (printCurrentPose, rpyToQuaternion)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7" name="Google Shape;1027;g3698dbc5f22_2_17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8" name="Google Shape;1028;g3698dbc5f22_2_17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698dbc5f22_2_173"/>
          <p:cNvSpPr txBox="1"/>
          <p:nvPr/>
        </p:nvSpPr>
        <p:spPr>
          <a:xfrm>
            <a:off x="6656550" y="1937975"/>
            <a:ext cx="5535300" cy="4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요청에서 cmd == 0이면 해당 동작을 수행함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요청에 포함된 여러 Pose 중 첫 번째 Pose만 사용할 준비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포즈에서 목표 위치 (x, y, z)를 추출함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x, y 좌표 기준으로 방향을 계산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값(라디안)으로 변환 (atan2는 방향 각 계산에 적합)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회전값을 쿼터니언으로 변환: rpyToQuaternion(0, 0, yaw)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거기에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+90도(π/2)의 pitch 회전</a:t>
            </a: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추가해서 곱함 ( 로봇 팔 정면이 위쪽을 향하도록 정렬 보정)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Pose를 설정한 뒤경로를 계획하고 실행함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요청으로 받은 첫 번째 Pose로 로봇 팔을 이동시키기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로직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계산 → 회전 보정 → 쿼터니언 변환 → Pose 설정 → 실행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쿼터니언 곱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방향 회전 + pitch(90도) 회전으로 정렬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목적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이동하면서 회전도 적절하게 맞춰주는 것이 핵심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30" name="Google Shape;1030;g3698dbc5f22_2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50" y="2004300"/>
            <a:ext cx="6376801" cy="48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g3698dbc5f22_2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0" y="3332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g3698dbc5f22_2_19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7" name="Google Shape;1037;g3698dbc5f22_2_19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38" name="Google Shape;1038;g3698dbc5f22_2_19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9" name="Google Shape;1039;g3698dbc5f22_2_19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40" name="Google Shape;1040;g3698dbc5f22_2_19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g3698dbc5f22_2_19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3698dbc5f22_2_19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g3698dbc5f22_2_191"/>
          <p:cNvGrpSpPr/>
          <p:nvPr/>
        </p:nvGrpSpPr>
        <p:grpSpPr>
          <a:xfrm>
            <a:off x="581489" y="1291769"/>
            <a:ext cx="10551251" cy="646500"/>
            <a:chOff x="581489" y="1291769"/>
            <a:chExt cx="10551251" cy="646500"/>
          </a:xfrm>
        </p:grpSpPr>
        <p:sp>
          <p:nvSpPr>
            <p:cNvPr id="1044" name="Google Shape;1044;g3698dbc5f22_2_191"/>
            <p:cNvSpPr txBox="1"/>
            <p:nvPr/>
          </p:nvSpPr>
          <p:spPr>
            <a:xfrm>
              <a:off x="808240" y="1291769"/>
              <a:ext cx="1032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(printCurrentPose, rpyToQuaternion)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5" name="Google Shape;1045;g3698dbc5f22_2_191"/>
            <p:cNvSpPr/>
            <p:nvPr/>
          </p:nvSpPr>
          <p:spPr>
            <a:xfrm>
              <a:off x="581489" y="1539000"/>
              <a:ext cx="61904" cy="10390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46" name="Google Shape;1046;g3698dbc5f22_2_19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3698dbc5f22_2_191"/>
          <p:cNvSpPr txBox="1"/>
          <p:nvPr/>
        </p:nvSpPr>
        <p:spPr>
          <a:xfrm>
            <a:off x="6151100" y="1291775"/>
            <a:ext cx="5926500" cy="5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req-&gt;cmd == 1  팔(arm)을 지정된 이름의 pose로 이동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arm_interface.setNamedTarget(req-&gt;posename);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res-&gt;response = (arm_interface.move() == moveit::core::MoveItErrorCode::SUCCESS);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req-&gt;posename에 지정된 명명된 포즈로 이동 (예: "home", "ready")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MoveIt 설정 파일(SRDF)에 정의되어 있어야 함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.move()는 내부적으로 plan → execute를 수행함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 여부를 res-&gt;response에 저장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req-&gt;cmd == 2  </a:t>
            </a: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그리퍼(gripper)를 지정된 이름의 pose로 조작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gripper_interface.setNamedTarget(req-&gt;posename);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res-&gt;response = (gripper_interface.move() == moveit::core::MoveItErrorCode::SUCCESS);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"gripper" 그룹으로 지정된 actuator(손가락 등)에 pose 적용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명명된 위치여야 함 (예: "open", "close")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req-&gt;cmd == 3 waypoint로 이동하되, atan2(x, y)로 yaw를 계산해 회전 적용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이건 cmd == 0과 거의 유사하지만,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yaw 계산 방식이 다름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double yaw = atan2(target_x, target_y);  // cmd == 3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일반적으로 yaw는 atan2(y, x)지만 여기선 x, y가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뒤집혀 있음</a:t>
            </a:r>
            <a:br>
              <a:rPr b="1"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48" name="Google Shape;1048;g3698dbc5f22_2_191"/>
          <p:cNvPicPr preferRelativeResize="0"/>
          <p:nvPr/>
        </p:nvPicPr>
        <p:blipFill rotWithShape="1">
          <a:blip r:embed="rId5">
            <a:alphaModFix/>
          </a:blip>
          <a:srcRect b="0" l="0" r="4607" t="0"/>
          <a:stretch/>
        </p:blipFill>
        <p:spPr>
          <a:xfrm>
            <a:off x="0" y="1845675"/>
            <a:ext cx="6151099" cy="48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g3698dbc5f22_2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5" y="484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3698dbc5f22_2_20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5" name="Google Shape;1055;g3698dbc5f22_2_20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56" name="Google Shape;1056;g3698dbc5f22_2_20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7" name="Google Shape;1057;g3698dbc5f22_2_20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58" name="Google Shape;1058;g3698dbc5f22_2_20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g3698dbc5f22_2_20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3698dbc5f22_2_20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1" name="Google Shape;1061;g3698dbc5f22_2_208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62" name="Google Shape;1062;g3698dbc5f22_2_208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turtlebot_arm_controller.cpp (printCurrentPose, rpyToQuaternion)</a:t>
              </a:r>
              <a:endParaRPr b="1" sz="15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3" name="Google Shape;1063;g3698dbc5f22_2_20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64" name="Google Shape;1064;g3698dbc5f22_2_20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3698dbc5f22_2_208"/>
          <p:cNvSpPr txBox="1"/>
          <p:nvPr/>
        </p:nvSpPr>
        <p:spPr>
          <a:xfrm>
            <a:off x="6491500" y="1864150"/>
            <a:ext cx="52575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cmd==4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Waypoints 받아오기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요청으로 전달된 waypoints 중 첫 번째 포즈만 사용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목표 위치 및 orientation(쿼터니언) 값 추정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위치: x, y, z 좌표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자세: x, y, z, w 쿼터니언 값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즉, 사용자가 Pose를 직접 지정해서 위치와 회전을 모두 조정할 수 있게 해줌.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pose 가져오기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로봇팔 위치 → 이후 비교하거나, debug 용도일 수 있음 (여기선 쓰이지 않음)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Pose 생성 (람다 함수)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geometry_msgs::msg::Pose 메시지 생성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Orientation과 Position을 모두 직접 대입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이렇게 만든 Pose가 target_pose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Pose 적용 + 계획 + 실행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target_pose를 목표로 설정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후 실행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066" name="Google Shape;1066;g3698dbc5f22_2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75" y="1989897"/>
            <a:ext cx="5403324" cy="470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g36970487c8e_52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0" y="3645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g36970487c8e_52_5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3" name="Google Shape;1073;g36970487c8e_52_5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74" name="Google Shape;1074;g36970487c8e_52_5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5" name="Google Shape;1075;g36970487c8e_52_5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76" name="Google Shape;1076;g36970487c8e_52_5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7" name="Google Shape;1077;g36970487c8e_52_5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36970487c8e_52_5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9" name="Google Shape;1079;g36970487c8e_52_5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80" name="Google Shape;1080;g36970487c8e_52_5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moveit_client.py(</a:t>
              </a:r>
              <a:r>
                <a:rPr lang="ko-KR" sz="1800">
                  <a:solidFill>
                    <a:schemeClr val="dk1"/>
                  </a:solidFill>
                </a:rPr>
                <a:t>노드 초기화 (</a:t>
              </a:r>
              <a:r>
                <a:rPr lang="ko-KR" sz="1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__init__</a:t>
              </a:r>
              <a:r>
                <a:rPr lang="ko-KR" sz="1800">
                  <a:solidFill>
                    <a:schemeClr val="dk1"/>
                  </a:solidFill>
                </a:rPr>
                <a:t>),서비스 요청 전송 (</a:t>
              </a:r>
              <a:r>
                <a:rPr lang="ko-KR" sz="1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send_request</a:t>
              </a:r>
              <a:r>
                <a:rPr lang="ko-KR" sz="1800">
                  <a:solidFill>
                    <a:schemeClr val="dk1"/>
                  </a:solidFill>
                </a:rPr>
                <a:t>))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1" name="Google Shape;1081;g36970487c8e_52_5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82" name="Google Shape;1082;g36970487c8e_52_5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36970487c8e_52_53" title="스크린샷 2025-06-19 21-00-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00" y="2104113"/>
            <a:ext cx="4781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36970487c8e_52_53" title="스크린샷 2025-06-19 21-00-1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900" y="3900275"/>
            <a:ext cx="47815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36970487c8e_52_53"/>
          <p:cNvSpPr txBox="1"/>
          <p:nvPr/>
        </p:nvSpPr>
        <p:spPr>
          <a:xfrm>
            <a:off x="5759600" y="2141400"/>
            <a:ext cx="6267300" cy="4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rclpy.init() 후 TurtlebotArmClient() 인스턴스가 생성될 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이름을 정함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moveit_control 서비스에 연결될 클라이언트를 만듦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서비스가 시작될 때까지 반복해서 대기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main() 함수에서 client.send_request(...) 호출 시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cmd(0: waypoints, 1: named target, 2: gripper)와 posename 혹은 waypoints를 채워 넣고,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비동기 서비스 호출 후 완료될 때까지 기다렸다가 결과를 돌려받음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36970487c8e_52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0" y="3645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36970487c8e_52_7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2" name="Google Shape;1092;g36970487c8e_52_7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93" name="Google Shape;1093;g36970487c8e_52_7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4" name="Google Shape;1094;g36970487c8e_52_7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095" name="Google Shape;1095;g36970487c8e_52_7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1096;g36970487c8e_52_7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36970487c8e_52_7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8" name="Google Shape;1098;g36970487c8e_52_7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99" name="Google Shape;1099;g36970487c8e_52_7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moveit_client.py(</a:t>
              </a:r>
              <a:r>
                <a:rPr lang="ko-KR" sz="1800">
                  <a:solidFill>
                    <a:schemeClr val="dk1"/>
                  </a:solidFill>
                </a:rPr>
                <a:t>스크립트 실행 흐름 (</a:t>
              </a:r>
              <a:r>
                <a:rPr lang="ko-KR" sz="1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main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g36970487c8e_52_7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01" name="Google Shape;1101;g36970487c8e_52_7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g36970487c8e_52_73"/>
          <p:cNvSpPr txBox="1"/>
          <p:nvPr/>
        </p:nvSpPr>
        <p:spPr>
          <a:xfrm>
            <a:off x="6479475" y="2492375"/>
            <a:ext cx="56118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ROS2 초기화 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터미널에서 받은 cmd와 posename을 파싱 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TurtlebotArmClient 생성 후 send_request()로 요청 전송 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응답을 로그로 출력 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ROS 세션 종료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03" name="Google Shape;1103;g36970487c8e_5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338300"/>
            <a:ext cx="5905874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698dbc5f22_79_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9" name="Google Shape;1109;g3698dbc5f22_79_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10" name="Google Shape;1110;g3698dbc5f22_79_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1" name="Google Shape;1111;g3698dbc5f22_79_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12" name="Google Shape;1112;g3698dbc5f22_79_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g3698dbc5f22_79_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3698dbc5f22_79_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5" name="Google Shape;1115;g3698dbc5f22_79_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16" name="Google Shape;1116;g3698dbc5f22_79_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.py(init)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7" name="Google Shape;1117;g3698dbc5f22_79_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8" name="Google Shape;1118;g3698dbc5f22_79_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3698dbc5f22_79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2829"/>
            <a:ext cx="5199176" cy="440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3698dbc5f22_79_0"/>
          <p:cNvSpPr txBox="1"/>
          <p:nvPr/>
        </p:nvSpPr>
        <p:spPr>
          <a:xfrm>
            <a:off x="5889225" y="2065200"/>
            <a:ext cx="59487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markerid</a:t>
            </a:r>
            <a:r>
              <a:rPr lang="ko-KR">
                <a:solidFill>
                  <a:schemeClr val="dk1"/>
                </a:solidFill>
              </a:rPr>
              <a:t> </a:t>
            </a:r>
            <a:r>
              <a:rPr lang="ko-KR">
                <a:solidFill>
                  <a:schemeClr val="dk1"/>
                </a:solidFill>
              </a:rPr>
              <a:t>파라미터 선언(default=0)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/pick_trigger 토픽 구독해 마커 인식 정보 받음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self.cmd_vel_publisher: 이동 명령을 퍼블리시할 퍼블리셔 생성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(/cmd_vel은 로봇 선형/각속도 제어하는 표준 토픽)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로봇 관절 상태를 받아올 </a:t>
            </a:r>
            <a:r>
              <a:rPr lang="ko-KR">
                <a:solidFill>
                  <a:schemeClr val="dk1"/>
                </a:solidFill>
              </a:rPr>
              <a:t>JointState 타입의 </a:t>
            </a:r>
            <a:r>
              <a:rPr lang="ko-KR">
                <a:solidFill>
                  <a:schemeClr val="dk1"/>
                </a:solidFill>
              </a:rPr>
              <a:t>subscription 생성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&amp; self.joint_states_callback으로 메시지 처리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get_joint: 관절 수신 여부 / marker: 수신된 마커 정보 저장 리스트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aruco_marker_found / armrun / task_completed 와 같은 상태 및 작업 관련 변수 초기화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self.aruco_location_x, y, z: Aruco 마커 위치 정보 저장할 변수들 초기화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self.marker_id = None: 감지된 마커 ID 저장 / self.state = ‘START’: 현재 상태 START 초기화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698dbc5f22_79_1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6" name="Google Shape;1126;g3698dbc5f22_79_1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27" name="Google Shape;1127;g3698dbc5f22_79_1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8" name="Google Shape;1128;g3698dbc5f22_79_1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29" name="Google Shape;1129;g3698dbc5f22_79_1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0" name="Google Shape;1130;g3698dbc5f22_79_1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3698dbc5f22_79_1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2" name="Google Shape;1132;g3698dbc5f22_79_18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33" name="Google Shape;1133;g3698dbc5f22_79_18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pick_and_place.py(pick_callback, 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joint_states_callback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4" name="Google Shape;1134;g3698dbc5f22_79_1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35" name="Google Shape;1135;g3698dbc5f22_79_1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3698dbc5f22_79_18"/>
          <p:cNvPicPr preferRelativeResize="0"/>
          <p:nvPr/>
        </p:nvPicPr>
        <p:blipFill rotWithShape="1">
          <a:blip r:embed="rId4">
            <a:alphaModFix/>
          </a:blip>
          <a:srcRect b="0" l="0" r="2238" t="0"/>
          <a:stretch/>
        </p:blipFill>
        <p:spPr>
          <a:xfrm>
            <a:off x="174300" y="2334013"/>
            <a:ext cx="5516901" cy="432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3698dbc5f22_79_18"/>
          <p:cNvSpPr txBox="1"/>
          <p:nvPr/>
        </p:nvSpPr>
        <p:spPr>
          <a:xfrm>
            <a:off x="5924175" y="2065200"/>
            <a:ext cx="59487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/pick_trigger 토픽에서 수신된 MarkerArray 메시지 처리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if not marker_array_msg.markers if문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수신된 메시지 안에 마커가 하나도 없을 경우 경고 출력 후 종료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marker_msg = marker_array_msg.markers[0]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여러 마커 중 첫번쨰 마커 선택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self.aruco_location_x = marker_msg.pose.pose.position.x ~ z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해당 마커 3D 위치 정보를 self.aruco_location_에 저장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self.aruco_arm_control()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저장된 마커 위치 바탕으로 로봇 팔을 움직이기 위한 메서드 호출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/joint_states 토픽으로부터 로봇 현재 관절 상태 수신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(sensor_msgs/JointState 메시지 타입으로 호출)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if self.get_joint==False: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조인트 상태를 처리할 준비가 안 되어있으면 리턴 (외부 플래그(self.get_joint)로 제어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for i, name in enumerate(</a:t>
            </a:r>
            <a:r>
              <a:rPr lang="ko-KR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msg.name</a:t>
            </a:r>
            <a:r>
              <a:rPr lang="ko-KR" sz="1200">
                <a:solidFill>
                  <a:schemeClr val="dk1"/>
                </a:solidFill>
              </a:rPr>
              <a:t>):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 </a:t>
            </a:r>
            <a:r>
              <a:rPr lang="ko-KR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msg.name</a:t>
            </a:r>
            <a:r>
              <a:rPr lang="ko-KR" sz="1200">
                <a:solidFill>
                  <a:schemeClr val="dk1"/>
                </a:solidFill>
              </a:rPr>
              <a:t>은 관절 이름 리스트 / msg.position[i]는 관절 위치값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:이름에 joint1 ~ joint4가 포함되어 있으면 해당 위치 출력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698dbc5f22_79_4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3" name="Google Shape;1143;g3698dbc5f22_79_4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44" name="Google Shape;1144;g3698dbc5f22_79_4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5" name="Google Shape;1145;g3698dbc5f22_79_4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46" name="Google Shape;1146;g3698dbc5f22_79_4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g3698dbc5f22_79_4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3698dbc5f22_79_4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g3698dbc5f22_79_4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50" name="Google Shape;1150;g3698dbc5f22_79_4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pick_and_place.py(aruco_listener_callback, publish_cmd_vel)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g3698dbc5f22_79_4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52" name="Google Shape;1152;g3698dbc5f22_79_4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3698dbc5f22_79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75" y="2492375"/>
            <a:ext cx="5476997" cy="35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3698dbc5f22_79_42"/>
          <p:cNvSpPr txBox="1"/>
          <p:nvPr/>
        </p:nvSpPr>
        <p:spPr>
          <a:xfrm>
            <a:off x="5941650" y="2492375"/>
            <a:ext cx="59487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전체 for문과 가장 바깥쪽 if문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: 여러 마커 중 target_marker_id와 일치하는 마커만 선택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self.get_logger().debug() &amp; info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: 위치와 자세를 로그로 확인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self.aruco_position_x = marker.pose.pose.position.x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: 팔 제어나 자세 조절 등에 사용하기 위해 위치 저장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if marker.pose.pose.position.z &gt; 0.41: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: 거리에 따라 로봇이 점점 천천히 접근함(빠르게/중간/느리게/정지 후 작업 수행)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</a:rPr>
              <a:t>publish_cmd_vel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: 로봇 정지 / 상태 플러그(finish_move) 활성화 / 팔 동작 수행 함수 호출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698dbc5f22_79_6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0" name="Google Shape;1160;g3698dbc5f22_79_6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61" name="Google Shape;1161;g3698dbc5f22_79_6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2" name="Google Shape;1162;g3698dbc5f22_79_6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63" name="Google Shape;1163;g3698dbc5f22_79_6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g3698dbc5f22_79_6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3698dbc5f22_79_6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6" name="Google Shape;1166;g3698dbc5f22_79_66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67" name="Google Shape;1167;g3698dbc5f22_79_66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pick_and_place.py(append_pose_int)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g3698dbc5f22_79_6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69" name="Google Shape;1169;g3698dbc5f22_79_6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g3698dbc5f22_79_66"/>
          <p:cNvSpPr txBox="1"/>
          <p:nvPr/>
        </p:nvSpPr>
        <p:spPr>
          <a:xfrm>
            <a:off x="5976600" y="2899875"/>
            <a:ext cx="5948700" cy="2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x, y, z 좌표 기반으로 하나의 Pose 생성하고 이를 PoseArray에 반환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pose_array = PoseArray() / pose = Pose()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: PoseArray, Pose 객체 생성(각각 빈 배열, 1개의 포즈 정의)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pose.position.x = 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: </a:t>
            </a:r>
            <a:r>
              <a:rPr lang="ko-KR" sz="1600">
                <a:solidFill>
                  <a:schemeClr val="dk1"/>
                </a:solidFill>
              </a:rPr>
              <a:t>생성한 Pose 위치를 전달받은 좌표값으로 설정(orientation은 기본값 유지)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pose_array.poses.append(pose)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: </a:t>
            </a:r>
            <a:r>
              <a:rPr lang="ko-KR" sz="1600">
                <a:solidFill>
                  <a:schemeClr val="dk1"/>
                </a:solidFill>
              </a:rPr>
              <a:t>구성된 Pose를 PoseArray에 추가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하나의 포즈만 포함된 PoseArray 반환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71" name="Google Shape;1171;g3698dbc5f22_79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97" y="3228525"/>
            <a:ext cx="5574000" cy="17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698dbc5f22_79_8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7" name="Google Shape;1177;g3698dbc5f22_79_8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78" name="Google Shape;1178;g3698dbc5f22_79_8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g3698dbc5f22_79_8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80" name="Google Shape;1180;g3698dbc5f22_79_8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g3698dbc5f22_79_8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3698dbc5f22_79_8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3" name="Google Shape;1183;g3698dbc5f22_79_8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84" name="Google Shape;1184;g3698dbc5f22_79_8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pick_and_place.py(aruco_arm_controll)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5" name="Google Shape;1185;g3698dbc5f22_79_8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86" name="Google Shape;1186;g3698dbc5f22_79_8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3698dbc5f22_79_82"/>
          <p:cNvSpPr txBox="1"/>
          <p:nvPr/>
        </p:nvSpPr>
        <p:spPr>
          <a:xfrm>
            <a:off x="5976600" y="2214075"/>
            <a:ext cx="6110100" cy="4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Pick_and_Place 작업 수행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01_home1 &gt; open &gt; 02_box_front &gt;03_move_to_box &gt; 잡는 위치로 이동 &gt; close &gt; 04_box_up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&gt; 05_conveyor_up &gt; 06_conveyor_down &gt; open &gt; conveyor_up &gt; 08_home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arm_client = TurtlebotArmClient()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TurtlebotArmClient: ROS2</a:t>
            </a:r>
            <a:r>
              <a:rPr lang="ko-KR" sz="1100">
                <a:solidFill>
                  <a:schemeClr val="dk1"/>
                </a:solidFill>
              </a:rPr>
              <a:t>에서 arm 제어를 위한 커스텀 클라이언트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(이후 print 두 개는 감지된 마커 기준으로 아르코 위치 정보를 출력)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self.aruco_marker_found = True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</a:t>
            </a:r>
            <a:r>
              <a:rPr lang="ko-KR" sz="1100">
                <a:solidFill>
                  <a:schemeClr val="dk1"/>
                </a:solidFill>
              </a:rPr>
              <a:t>마커 인식 상태 활성화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if self.aruco_marker_found: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    self.armrun = True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arm 동작 플래그 armrun 활성화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response = arm_client.send_request(1, "01_home1")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</a:t>
            </a:r>
            <a:r>
              <a:rPr lang="ko-KR" sz="1100">
                <a:solidFill>
                  <a:schemeClr val="dk1"/>
                </a:solidFill>
              </a:rPr>
              <a:t>동일한 함수가 계속 사용되는데 01_home1로 이동, 그리퍼 열기 등 각 번호에 맞는 동작을 수행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각 요청 후 요청에 대한 로그를 띄우고 1초 대기해 동작 완료를 보장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pose_array = self.append_pose_init(정밀 위치 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:정밀 위치 1은 접근 시작 높이, 2는 집는 높이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정밀 위치 계산시 좌표 변환 시행하는데 self.aruco_location_y, x, 사용해 좌표계 차이 보정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response = arm_client.send_request(0, "", pose_array)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: 직접 좌표 전달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88" name="Google Shape;1188;g3698dbc5f22_79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2829"/>
            <a:ext cx="5618869" cy="440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9" name="Google Shape;259;p6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60" name="Google Shape;260;p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262" name="Google Shape;262;p6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6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266" name="Google Shape;266;p6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camera_pub.py</a:t>
              </a: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600">
                  <a:solidFill>
                    <a:schemeClr val="dk1"/>
                  </a:solidFill>
                </a:rPr>
                <a:t>초기화 부분 (</a:t>
              </a:r>
              <a:r>
                <a:rPr lang="ko-KR" sz="16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__init__</a:t>
              </a:r>
              <a:r>
                <a:rPr lang="ko-KR" sz="1600">
                  <a:solidFill>
                    <a:schemeClr val="dk1"/>
                  </a:solidFill>
                </a:rPr>
                <a:t>)</a:t>
              </a: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8" name="Google Shape;268;p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 title="스크린샷 2025-06-19 21-36-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00" y="2150429"/>
            <a:ext cx="5959100" cy="440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 txBox="1"/>
          <p:nvPr/>
        </p:nvSpPr>
        <p:spPr>
          <a:xfrm>
            <a:off x="6728775" y="2187550"/>
            <a:ext cx="45321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6636475" y="2141400"/>
            <a:ext cx="47997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노드가 생성될 때 한 번 실행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ROS2 파라미터 선언 및 읽기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원본·압축 영상, 카메라 정보 퍼블리셔 준비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OpenCV로 카메라 열고 해상도·FPS 설정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보정 데이터(CameraInfo) 불러오기</a:t>
            </a:r>
            <a:b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발행용 타이머 콜백 예약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698dbc5f22_323_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4" name="Google Shape;1194;g3698dbc5f22_323_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95" name="Google Shape;1195;g3698dbc5f22_323_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6" name="Google Shape;1196;g3698dbc5f22_323_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197" name="Google Shape;1197;g3698dbc5f22_323_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8" name="Google Shape;1198;g3698dbc5f22_323_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g3698dbc5f22_323_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g3698dbc5f22_323_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201" name="Google Shape;1201;g3698dbc5f22_323_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pick_and_place.py(main(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자동)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2" name="Google Shape;1202;g3698dbc5f22_323_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03" name="Google Shape;1203;g3698dbc5f22_323_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3698dbc5f22_323_3"/>
          <p:cNvSpPr txBox="1"/>
          <p:nvPr/>
        </p:nvSpPr>
        <p:spPr>
          <a:xfrm>
            <a:off x="5976600" y="2976075"/>
            <a:ext cx="6110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 main(args=None):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rclpy.init() &gt; </a:t>
            </a:r>
            <a:r>
              <a:rPr b="1" lang="ko-KR" sz="1600">
                <a:solidFill>
                  <a:schemeClr val="dk1"/>
                </a:solidFill>
              </a:rPr>
              <a:t>노드 생성 &gt; rclpy.spin() &gt; 종료 순서 따름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rclpy.init(args=args) / </a:t>
            </a:r>
            <a:r>
              <a:rPr lang="ko-KR" sz="1600">
                <a:solidFill>
                  <a:schemeClr val="dk1"/>
                </a:solidFill>
              </a:rPr>
              <a:t>node = ArucoMarkerListener()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: ROS2 초기화 / </a:t>
            </a:r>
            <a:r>
              <a:rPr lang="ko-K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ArucoMarkerListener</a:t>
            </a:r>
            <a:r>
              <a:rPr lang="ko-KR" sz="1600">
                <a:solidFill>
                  <a:schemeClr val="dk1"/>
                </a:solidFill>
              </a:rPr>
              <a:t> 노드 인스턴스 생성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node = ArucoMarkerListener() / rclpy.spin(node)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: 새 노드 다시 생성하고 실행 / spin()을 통해 콜백 루트 시작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node.destroy_node() / rclpy.shutdown()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: 리소스 해제 / ROS2 종료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05" name="Google Shape;1205;g3698dbc5f22_32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75" y="3115454"/>
            <a:ext cx="37814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698dbc5f22_323_4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1" name="Google Shape;1211;g3698dbc5f22_323_4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212" name="Google Shape;1212;g3698dbc5f22_323_4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3" name="Google Shape;1213;g3698dbc5f22_323_4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214" name="Google Shape;1214;g3698dbc5f22_323_4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g3698dbc5f22_323_4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3698dbc5f22_323_4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Google Shape;1217;g3698dbc5f22_323_4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218" name="Google Shape;1218;g3698dbc5f22_323_4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pick_and_place.py(main(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수동</a:t>
              </a: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))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9" name="Google Shape;1219;g3698dbc5f22_323_4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20" name="Google Shape;1220;g3698dbc5f22_323_4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3698dbc5f22_323_42"/>
          <p:cNvSpPr txBox="1"/>
          <p:nvPr/>
        </p:nvSpPr>
        <p:spPr>
          <a:xfrm>
            <a:off x="5294800" y="2065200"/>
            <a:ext cx="6260100" cy="3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joint_pub = node.create_publisher() / trajectory_msg = JointTrajectory()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로봇 팔의 움직임을 위한 퍼블리셔 생성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JointTrajectory 메시지 통해 관절 위치 명령 전달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trajectory_msg.joint_names = []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:제어 대상 관절 4개 지정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point.velocities,  </a:t>
            </a:r>
            <a:r>
              <a:rPr lang="ko-KR" sz="1300">
                <a:solidFill>
                  <a:schemeClr val="dk1"/>
                </a:solidFill>
              </a:rPr>
              <a:t>point.accelerations </a:t>
            </a:r>
            <a:r>
              <a:rPr lang="ko-KR" sz="1300">
                <a:solidFill>
                  <a:schemeClr val="dk1"/>
                </a:solidFill>
              </a:rPr>
              <a:t>= [0.0] * 4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속도와 가속도는 모두 0으로 설정(즉시 도달)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point.positions = [] / trajectory_msg.points = [point] / joint_pub.publish(trajectory_msg)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초기 위치 설정 후 즉시 퍼블리시 &gt; Pick &amp; Place 초기화 동작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while(rclpy.ok()):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    print("Key Input Waiting.")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    ...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    key_value = getkey.getkey()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ROS2 가 실행 중인 동안 키 입력 기다림 / 각 키에 따라 조건문으로 분기 처리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node.destroy_node() / rclpy.shutdown()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: 루프 종료 시 ROS 노드를 안전하게 종료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22" name="Google Shape;1222;g3698dbc5f22_32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300" y="2492364"/>
            <a:ext cx="3506226" cy="39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g3698dbc5f22_2_284" title="100002317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25" y="196475"/>
            <a:ext cx="10896950" cy="64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g3698dbc5f22_2_297" title="실제주행완성본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50" y="216150"/>
            <a:ext cx="10320200" cy="6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g3698dbc5f22_2_301" title="RQT영상촬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698dbc5f22_56_72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3" name="Google Shape;1243;g3698dbc5f22_56_72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244" name="Google Shape;1244;g3698dbc5f22_56_72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5" name="Google Shape;1245;g3698dbc5f22_56_72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기대효과</a:t>
              </a:r>
              <a:endParaRPr/>
            </a:p>
          </p:txBody>
        </p:sp>
        <p:sp>
          <p:nvSpPr>
            <p:cNvPr id="1246" name="Google Shape;1246;g3698dbc5f22_56_72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5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7" name="Google Shape;1247;g3698dbc5f22_56_72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3698dbc5f22_56_72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9" name="Google Shape;1249;g3698dbc5f22_56_725"/>
          <p:cNvGrpSpPr/>
          <p:nvPr/>
        </p:nvGrpSpPr>
        <p:grpSpPr>
          <a:xfrm>
            <a:off x="541891" y="1419657"/>
            <a:ext cx="10480074" cy="369300"/>
            <a:chOff x="541891" y="1419657"/>
            <a:chExt cx="10480074" cy="369300"/>
          </a:xfrm>
        </p:grpSpPr>
        <p:sp>
          <p:nvSpPr>
            <p:cNvPr id="1250" name="Google Shape;1250;g3698dbc5f22_56_725"/>
            <p:cNvSpPr txBox="1"/>
            <p:nvPr/>
          </p:nvSpPr>
          <p:spPr>
            <a:xfrm>
              <a:off x="697465" y="1419656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SmartLot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1" name="Google Shape;1251;g3698dbc5f22_56_72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52" name="Google Shape;1252;g3698dbc5f22_56_72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3698dbc5f22_56_725"/>
          <p:cNvSpPr txBox="1"/>
          <p:nvPr/>
        </p:nvSpPr>
        <p:spPr>
          <a:xfrm>
            <a:off x="6583175" y="5307175"/>
            <a:ext cx="53238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장이미지출처-https://cafe.naver.com/wonheungdongil7/21154?art=ZXh0ZXJuYWwtc2VydmljZS1uYXZlci1zZWFyY2gtY2FmZS1wcg.eyJhbGciOiJIUzI1NiIsInR5cCI6IkpXVCJ9.eyJjYWZlVHlwZSI6IkNBRkVfVVJMIiwiY2FmZVVybCI6IndvbmhldW5nZG9uZ2lsNyIsImFydGljbGVJZCI6MjExNTQsImlzc3VlZEF0IjoxNzUwMzk5NDUwNDYyfQ.i5HrjvsThmOt9PrALR_phcvogKyg0BPE5lSSFgcns0k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이미지출처-https://www.ppomppu.co.kr/zboard/view.php?id=news2&amp;no=117629</a:t>
            </a:r>
            <a:b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4" name="Google Shape;1254;g3698dbc5f22_56_725" title="스크린샷 2025-06-20 14-57-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00" y="2150429"/>
            <a:ext cx="4075708" cy="440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g3698dbc5f22_56_725" title="스크린샷 2025-06-20 15-04-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702" y="2162888"/>
            <a:ext cx="3888950" cy="22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0"/>
          <p:cNvPicPr preferRelativeResize="0"/>
          <p:nvPr/>
        </p:nvPicPr>
        <p:blipFill rotWithShape="1">
          <a:blip r:embed="rId4">
            <a:alphaModFix/>
          </a:blip>
          <a:srcRect b="22185" l="1" r="2095" t="0"/>
          <a:stretch/>
        </p:blipFill>
        <p:spPr>
          <a:xfrm rot="-5400000">
            <a:off x="10645617" y="3135340"/>
            <a:ext cx="2550875" cy="5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0"/>
          <p:cNvPicPr preferRelativeResize="0"/>
          <p:nvPr/>
        </p:nvPicPr>
        <p:blipFill rotWithShape="1">
          <a:blip r:embed="rId5">
            <a:alphaModFix/>
          </a:blip>
          <a:srcRect b="0" l="0" r="51762" t="5760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0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64" name="Google Shape;1264;p10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265" name="Google Shape;1265;p10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6" name="Google Shape;1266;p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/>
            </a:p>
          </p:txBody>
        </p:sp>
        <p:sp>
          <p:nvSpPr>
            <p:cNvPr id="1267" name="Google Shape;1267;p10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8" name="Google Shape;1268;p10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213085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0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10"/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72" name="Google Shape;1272;p10"/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3" name="Google Shape;1273;p10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4" name="Google Shape;1274;p10"/>
            <p:cNvSpPr txBox="1"/>
            <p:nvPr/>
          </p:nvSpPr>
          <p:spPr>
            <a:xfrm>
              <a:off x="758026" y="3112333"/>
              <a:ext cx="505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완성도 평가(8/10)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75" name="Google Shape;1275;p10"/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276" name="Google Shape;1276;p10"/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7" name="Google Shape;1277;p10"/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8" name="Google Shape;1278;p10"/>
            <p:cNvSpPr txBox="1"/>
            <p:nvPr/>
          </p:nvSpPr>
          <p:spPr>
            <a:xfrm>
              <a:off x="912406" y="5182041"/>
              <a:ext cx="4622911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추후 개선점이나 보완할 점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79" name="Google Shape;127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10"/>
          <p:cNvGrpSpPr/>
          <p:nvPr/>
        </p:nvGrpSpPr>
        <p:grpSpPr>
          <a:xfrm>
            <a:off x="6447723" y="2434072"/>
            <a:ext cx="5364000" cy="1748400"/>
            <a:chOff x="541891" y="2408110"/>
            <a:chExt cx="5364000" cy="1748400"/>
          </a:xfrm>
        </p:grpSpPr>
        <p:sp>
          <p:nvSpPr>
            <p:cNvPr id="1281" name="Google Shape;1281;p10"/>
            <p:cNvSpPr/>
            <p:nvPr/>
          </p:nvSpPr>
          <p:spPr>
            <a:xfrm>
              <a:off x="541891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2" name="Google Shape;1282;p10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10"/>
            <p:cNvSpPr txBox="1"/>
            <p:nvPr/>
          </p:nvSpPr>
          <p:spPr>
            <a:xfrm>
              <a:off x="791276" y="2765122"/>
              <a:ext cx="50520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안정적인 중앙유지 기반의 주행과 곡선에서의 안보이는 차선인식을 위한 능동적인 움직임이 있어 여러 환경에서 보다 안정적인 주행이 가능하다.</a:t>
              </a:r>
              <a:endParaRPr/>
            </a:p>
          </p:txBody>
        </p:sp>
      </p:grpSp>
      <p:grpSp>
        <p:nvGrpSpPr>
          <p:cNvPr id="1284" name="Google Shape;1284;p10"/>
          <p:cNvGrpSpPr/>
          <p:nvPr/>
        </p:nvGrpSpPr>
        <p:grpSpPr>
          <a:xfrm>
            <a:off x="6523972" y="4490909"/>
            <a:ext cx="5364000" cy="1748400"/>
            <a:chOff x="618116" y="4490910"/>
            <a:chExt cx="5364000" cy="1748400"/>
          </a:xfrm>
        </p:grpSpPr>
        <p:sp>
          <p:nvSpPr>
            <p:cNvPr id="1285" name="Google Shape;1285;p10"/>
            <p:cNvSpPr/>
            <p:nvPr/>
          </p:nvSpPr>
          <p:spPr>
            <a:xfrm>
              <a:off x="618116" y="44909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6" name="Google Shape;1286;p10"/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7" name="Google Shape;1287;p10"/>
            <p:cNvSpPr txBox="1"/>
            <p:nvPr/>
          </p:nvSpPr>
          <p:spPr>
            <a:xfrm>
              <a:off x="988619" y="5102581"/>
              <a:ext cx="46230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매니퓰레이터가 제한되어있을때는 사용x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시뮬레이션 코드에서 발전시켜야 함  </a:t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1"/>
          <p:cNvPicPr preferRelativeResize="0"/>
          <p:nvPr/>
        </p:nvPicPr>
        <p:blipFill rotWithShape="1">
          <a:blip r:embed="rId4">
            <a:alphaModFix/>
          </a:blip>
          <a:srcRect b="22185" l="1" r="2095" t="0"/>
          <a:stretch/>
        </p:blipFill>
        <p:spPr>
          <a:xfrm rot="-5400000">
            <a:off x="10645617" y="3135340"/>
            <a:ext cx="2550875" cy="5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1"/>
          <p:cNvPicPr preferRelativeResize="0"/>
          <p:nvPr/>
        </p:nvPicPr>
        <p:blipFill rotWithShape="1">
          <a:blip r:embed="rId5">
            <a:alphaModFix/>
          </a:blip>
          <a:srcRect b="0" l="0" r="51762" t="5760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1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6" name="Google Shape;1296;p11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297" name="Google Shape;1297;p11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8" name="Google Shape;1298;p11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/>
            </a:p>
          </p:txBody>
        </p:sp>
        <p:sp>
          <p:nvSpPr>
            <p:cNvPr id="1299" name="Google Shape;1299;p11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0" name="Google Shape;1300;p11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213085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1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p11"/>
          <p:cNvGrpSpPr/>
          <p:nvPr/>
        </p:nvGrpSpPr>
        <p:grpSpPr>
          <a:xfrm>
            <a:off x="541892" y="4490910"/>
            <a:ext cx="5363941" cy="1748490"/>
            <a:chOff x="6396215" y="4490910"/>
            <a:chExt cx="5363941" cy="1748490"/>
          </a:xfrm>
        </p:grpSpPr>
        <p:sp>
          <p:nvSpPr>
            <p:cNvPr id="1304" name="Google Shape;1304;p11"/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5" name="Google Shape;1305;p11"/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6" name="Google Shape;1306;p11"/>
            <p:cNvSpPr txBox="1"/>
            <p:nvPr/>
          </p:nvSpPr>
          <p:spPr>
            <a:xfrm>
              <a:off x="6747148" y="5188449"/>
              <a:ext cx="4622911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느낀 점이나 경험한 성과</a:t>
              </a:r>
              <a:r>
                <a:rPr lang="ko-KR" sz="16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07" name="Google Shape;1307;p11"/>
          <p:cNvGrpSpPr/>
          <p:nvPr/>
        </p:nvGrpSpPr>
        <p:grpSpPr>
          <a:xfrm>
            <a:off x="541892" y="2408110"/>
            <a:ext cx="5363941" cy="1748490"/>
            <a:chOff x="6396215" y="2408110"/>
            <a:chExt cx="5363941" cy="1748490"/>
          </a:xfrm>
        </p:grpSpPr>
        <p:sp>
          <p:nvSpPr>
            <p:cNvPr id="1308" name="Google Shape;1308;p11"/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9" name="Google Shape;1309;p11"/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0" name="Google Shape;1310;p11"/>
            <p:cNvSpPr txBox="1"/>
            <p:nvPr/>
          </p:nvSpPr>
          <p:spPr>
            <a:xfrm>
              <a:off x="6636060" y="3167362"/>
              <a:ext cx="4995645" cy="371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잘한 부분과 아쉬운 점</a:t>
              </a:r>
              <a:endParaRPr b="1" sz="180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11" name="Google Shape;131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2" name="Google Shape;1312;p11"/>
          <p:cNvGrpSpPr/>
          <p:nvPr/>
        </p:nvGrpSpPr>
        <p:grpSpPr>
          <a:xfrm>
            <a:off x="6181930" y="4510188"/>
            <a:ext cx="5363941" cy="1748490"/>
            <a:chOff x="6396215" y="4490910"/>
            <a:chExt cx="5363941" cy="1748490"/>
          </a:xfrm>
        </p:grpSpPr>
        <p:sp>
          <p:nvSpPr>
            <p:cNvPr id="1313" name="Google Shape;1313;p11"/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4" name="Google Shape;1314;p11"/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5" name="Google Shape;1315;p11"/>
            <p:cNvSpPr txBox="1"/>
            <p:nvPr/>
          </p:nvSpPr>
          <p:spPr>
            <a:xfrm>
              <a:off x="6747148" y="5259463"/>
              <a:ext cx="4622911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6" name="Google Shape;1316;p11"/>
          <p:cNvGrpSpPr/>
          <p:nvPr/>
        </p:nvGrpSpPr>
        <p:grpSpPr>
          <a:xfrm>
            <a:off x="6181930" y="2427388"/>
            <a:ext cx="5363941" cy="1748490"/>
            <a:chOff x="6396215" y="2408110"/>
            <a:chExt cx="5363941" cy="1748490"/>
          </a:xfrm>
        </p:grpSpPr>
        <p:sp>
          <p:nvSpPr>
            <p:cNvPr id="1317" name="Google Shape;1317;p11"/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8" name="Google Shape;1318;p11"/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9" name="Google Shape;1319;p11"/>
            <p:cNvSpPr txBox="1"/>
            <p:nvPr/>
          </p:nvSpPr>
          <p:spPr>
            <a:xfrm>
              <a:off x="6636060" y="2624630"/>
              <a:ext cx="4995600" cy="14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어떤 조에서도 시도하지 않았던 매니퓰레이터 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이동으로 차선 감지 확보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---------------------------------------------------------</a:t>
              </a:r>
              <a:endParaRPr/>
            </a:p>
            <a:p>
              <a:pPr indent="-285750" lvl="0" marL="28575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넉넉치 않은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시간, 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실제트랙에서이 여러환경에 대한 변수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0" name="Google Shape;1320;p11"/>
          <p:cNvSpPr txBox="1"/>
          <p:nvPr/>
        </p:nvSpPr>
        <p:spPr>
          <a:xfrm>
            <a:off x="6447725" y="4808088"/>
            <a:ext cx="4995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자율주행의 기술이 복잡한 로직을 바탕으로 구현화 되어있다는것을 알게되었고 시뮬레이션과 현실의 괴리(조명, 밝기 등 hsv의 변화 및 곡률이 일정하지 않음) 으로 여러 환경에서의 적응성 필요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970487c8e_52_19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7" name="Google Shape;277;g36970487c8e_52_19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278" name="Google Shape;278;g36970487c8e_52_19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g36970487c8e_52_19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280" name="Google Shape;280;g36970487c8e_52_19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g36970487c8e_52_19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6970487c8e_52_19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g36970487c8e_52_194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284" name="Google Shape;284;g36970487c8e_52_194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camera_pub.py</a:t>
              </a: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600">
                  <a:solidFill>
                    <a:schemeClr val="dk1"/>
                  </a:solidFill>
                </a:rPr>
                <a:t>보정 파라미터 로드 (</a:t>
              </a:r>
              <a:r>
                <a:rPr lang="ko-KR" sz="16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load_camera_calibration</a:t>
              </a:r>
              <a:r>
                <a:rPr lang="ko-KR" sz="1600">
                  <a:solidFill>
                    <a:schemeClr val="dk1"/>
                  </a:solidFill>
                </a:rPr>
                <a:t>)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g36970487c8e_52_19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6" name="Google Shape;286;g36970487c8e_52_19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6970487c8e_52_194" title="스크린샷 2025-06-19 21-36-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379029"/>
            <a:ext cx="578167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6970487c8e_52_194"/>
          <p:cNvSpPr txBox="1"/>
          <p:nvPr/>
        </p:nvSpPr>
        <p:spPr>
          <a:xfrm>
            <a:off x="6461100" y="2344450"/>
            <a:ext cx="53259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 직후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지정한 YAML 파일 또는 기본 위치에서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보정 데이터를 읽어들임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없으면 create_default_camera_info() 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매트릭스 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970487c8e_52_21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4" name="Google Shape;294;g36970487c8e_52_21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295" name="Google Shape;295;g36970487c8e_52_21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g36970487c8e_52_21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297" name="Google Shape;297;g36970487c8e_52_21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g36970487c8e_52_21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6970487c8e_52_21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g36970487c8e_52_210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01" name="Google Shape;301;g36970487c8e_52_210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camera_pub.py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600">
                  <a:solidFill>
                    <a:schemeClr val="dk1"/>
                  </a:solidFill>
                </a:rPr>
                <a:t>프레임 캡처 &amp; 발행 (</a:t>
              </a:r>
              <a:r>
                <a:rPr lang="ko-KR" sz="16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timer_callback</a:t>
              </a:r>
              <a:r>
                <a:rPr lang="ko-KR" sz="1600">
                  <a:solidFill>
                    <a:schemeClr val="dk1"/>
                  </a:solidFill>
                </a:rPr>
                <a:t>)</a:t>
              </a:r>
              <a:r>
                <a:rPr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g36970487c8e_52_21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3" name="Google Shape;303;g36970487c8e_52_21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6970487c8e_52_210" title="스크린샷 2025-06-19 21-37-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00" y="2254500"/>
            <a:ext cx="5616426" cy="42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6970487c8e_52_210"/>
          <p:cNvSpPr txBox="1"/>
          <p:nvPr/>
        </p:nvSpPr>
        <p:spPr>
          <a:xfrm>
            <a:off x="6165750" y="2219950"/>
            <a:ext cx="5487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타이머가 만료될 때마다(frame_rate)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OpenCV로 프레임 캡처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시간으로 메시지 헤더 타임스탬프 설정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원본(Image) → /camera/image_raw 퍼블리시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JPEG 압축(CompressedImage) → /camera/image_raw/compressed 퍼블리시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보정 정보(CameraInfo) → /camera/camera_info 퍼블리시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970487c8e_52_22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1" name="Google Shape;311;g36970487c8e_52_22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12" name="Google Shape;312;g36970487c8e_52_22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g36970487c8e_52_22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14" name="Google Shape;314;g36970487c8e_52_22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g36970487c8e_52_22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6970487c8e_52_22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g36970487c8e_52_226"/>
          <p:cNvGrpSpPr/>
          <p:nvPr/>
        </p:nvGrpSpPr>
        <p:grpSpPr>
          <a:xfrm>
            <a:off x="541891" y="1430219"/>
            <a:ext cx="10526224" cy="400200"/>
            <a:chOff x="541891" y="1430219"/>
            <a:chExt cx="10526224" cy="400200"/>
          </a:xfrm>
        </p:grpSpPr>
        <p:sp>
          <p:nvSpPr>
            <p:cNvPr id="318" name="Google Shape;318;g36970487c8e_52_226"/>
            <p:cNvSpPr txBox="1"/>
            <p:nvPr/>
          </p:nvSpPr>
          <p:spPr>
            <a:xfrm>
              <a:off x="743615" y="1430219"/>
              <a:ext cx="1032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camera_launch.py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800">
                  <a:solidFill>
                    <a:schemeClr val="dk1"/>
                  </a:solidFill>
                </a:rPr>
                <a:t>런치 인자 선언 (</a:t>
              </a:r>
              <a:r>
                <a:rPr lang="ko-KR" sz="18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DeclareLaunchArgument</a:t>
              </a:r>
              <a:r>
                <a:rPr lang="ko-KR" sz="1800">
                  <a:solidFill>
                    <a:schemeClr val="dk1"/>
                  </a:solidFill>
                </a:rPr>
                <a:t>)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g36970487c8e_52_22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0" name="Google Shape;320;g36970487c8e_52_22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6970487c8e_52_226" title="스크린샷 2025-06-19 21-45-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2065199"/>
            <a:ext cx="3953175" cy="44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6970487c8e_52_226"/>
          <p:cNvSpPr txBox="1"/>
          <p:nvPr/>
        </p:nvSpPr>
        <p:spPr>
          <a:xfrm>
            <a:off x="4962700" y="3509450"/>
            <a:ext cx="63537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generate_launch_description() 안에서 런치가 시작될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사용자(또는 다른 런치 파일)로부터 camera_id, frame_rate,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camera_name, use_calibration 값을 받을 수 있도록 준비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2023-12-20T03:00:25Z</dcterms:created>
  <dc:creator>김준영</dc:creator>
</cp:coreProperties>
</file>